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26"/>
  </p:notesMasterIdLst>
  <p:sldIdLst>
    <p:sldId id="257" r:id="rId4"/>
    <p:sldId id="298" r:id="rId5"/>
    <p:sldId id="299" r:id="rId6"/>
    <p:sldId id="315" r:id="rId7"/>
    <p:sldId id="316" r:id="rId8"/>
    <p:sldId id="300" r:id="rId9"/>
    <p:sldId id="301" r:id="rId10"/>
    <p:sldId id="302" r:id="rId11"/>
    <p:sldId id="303" r:id="rId12"/>
    <p:sldId id="304" r:id="rId13"/>
    <p:sldId id="314" r:id="rId14"/>
    <p:sldId id="305" r:id="rId15"/>
    <p:sldId id="306" r:id="rId16"/>
    <p:sldId id="308" r:id="rId17"/>
    <p:sldId id="309" r:id="rId18"/>
    <p:sldId id="310" r:id="rId19"/>
    <p:sldId id="311" r:id="rId20"/>
    <p:sldId id="313" r:id="rId21"/>
    <p:sldId id="294" r:id="rId22"/>
    <p:sldId id="272" r:id="rId23"/>
    <p:sldId id="312" r:id="rId24"/>
    <p:sldId id="307" r:id="rId25"/>
  </p:sldIdLst>
  <p:sldSz cx="9144000" cy="6858000" type="screen4x3"/>
  <p:notesSz cx="6858000" cy="9144000"/>
  <p:defaultTextStyle>
    <a:defPPr>
      <a:defRPr lang="it-IT"/>
    </a:defPPr>
    <a:lvl1pPr marL="0" algn="l" defTabSz="914306" rtl="0" eaLnBrk="1" latinLnBrk="0" hangingPunct="1">
      <a:defRPr sz="1800" kern="1200">
        <a:solidFill>
          <a:schemeClr val="tx1"/>
        </a:solidFill>
        <a:latin typeface="+mn-lt"/>
        <a:ea typeface="+mn-ea"/>
        <a:cs typeface="+mn-cs"/>
      </a:defRPr>
    </a:lvl1pPr>
    <a:lvl2pPr marL="457154"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43CAC"/>
    <a:srgbClr val="FF5050"/>
    <a:srgbClr val="CC6600"/>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85" autoAdjust="0"/>
    <p:restoredTop sz="65171" autoAdjust="0"/>
  </p:normalViewPr>
  <p:slideViewPr>
    <p:cSldViewPr>
      <p:cViewPr varScale="1">
        <p:scale>
          <a:sx n="48" d="100"/>
          <a:sy n="48" d="100"/>
        </p:scale>
        <p:origin x="1752"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EB7EA5-395D-4AAC-8F29-C146732C2D70}" type="datetimeFigureOut">
              <a:rPr lang="it-IT" smtClean="0"/>
              <a:t>01/04/2015</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FFC9DF-D583-46F1-924B-F06DC537FEF9}" type="slidenum">
              <a:rPr lang="it-IT" smtClean="0"/>
              <a:t>‹#›</a:t>
            </a:fld>
            <a:endParaRPr lang="it-IT"/>
          </a:p>
        </p:txBody>
      </p:sp>
    </p:spTree>
    <p:extLst>
      <p:ext uri="{BB962C8B-B14F-4D97-AF65-F5344CB8AC3E}">
        <p14:creationId xmlns:p14="http://schemas.microsoft.com/office/powerpoint/2010/main" val="2429004210"/>
      </p:ext>
    </p:extLst>
  </p:cSld>
  <p:clrMap bg1="lt1" tx1="dk1" bg2="lt2" tx2="dk2" accent1="accent1" accent2="accent2" accent3="accent3" accent4="accent4" accent5="accent5" accent6="accent6" hlink="hlink" folHlink="folHlink"/>
  <p:notesStyle>
    <a:lvl1pPr marL="0" algn="l" defTabSz="914306" rtl="0" eaLnBrk="1" latinLnBrk="0" hangingPunct="1">
      <a:defRPr sz="1200" kern="1200">
        <a:solidFill>
          <a:schemeClr val="tx1"/>
        </a:solidFill>
        <a:latin typeface="+mn-lt"/>
        <a:ea typeface="+mn-ea"/>
        <a:cs typeface="+mn-cs"/>
      </a:defRPr>
    </a:lvl1pPr>
    <a:lvl2pPr marL="457154" algn="l" defTabSz="914306" rtl="0" eaLnBrk="1" latinLnBrk="0" hangingPunct="1">
      <a:defRPr sz="1200" kern="1200">
        <a:solidFill>
          <a:schemeClr val="tx1"/>
        </a:solidFill>
        <a:latin typeface="+mn-lt"/>
        <a:ea typeface="+mn-ea"/>
        <a:cs typeface="+mn-cs"/>
      </a:defRPr>
    </a:lvl2pPr>
    <a:lvl3pPr marL="914306" algn="l" defTabSz="914306" rtl="0" eaLnBrk="1" latinLnBrk="0" hangingPunct="1">
      <a:defRPr sz="1200" kern="1200">
        <a:solidFill>
          <a:schemeClr val="tx1"/>
        </a:solidFill>
        <a:latin typeface="+mn-lt"/>
        <a:ea typeface="+mn-ea"/>
        <a:cs typeface="+mn-cs"/>
      </a:defRPr>
    </a:lvl3pPr>
    <a:lvl4pPr marL="1371460" algn="l" defTabSz="914306" rtl="0" eaLnBrk="1" latinLnBrk="0" hangingPunct="1">
      <a:defRPr sz="1200" kern="1200">
        <a:solidFill>
          <a:schemeClr val="tx1"/>
        </a:solidFill>
        <a:latin typeface="+mn-lt"/>
        <a:ea typeface="+mn-ea"/>
        <a:cs typeface="+mn-cs"/>
      </a:defRPr>
    </a:lvl4pPr>
    <a:lvl5pPr marL="1828613" algn="l" defTabSz="914306" rtl="0" eaLnBrk="1" latinLnBrk="0" hangingPunct="1">
      <a:defRPr sz="1200" kern="1200">
        <a:solidFill>
          <a:schemeClr val="tx1"/>
        </a:solidFill>
        <a:latin typeface="+mn-lt"/>
        <a:ea typeface="+mn-ea"/>
        <a:cs typeface="+mn-cs"/>
      </a:defRPr>
    </a:lvl5pPr>
    <a:lvl6pPr marL="2285766" algn="l" defTabSz="914306" rtl="0" eaLnBrk="1" latinLnBrk="0" hangingPunct="1">
      <a:defRPr sz="1200" kern="1200">
        <a:solidFill>
          <a:schemeClr val="tx1"/>
        </a:solidFill>
        <a:latin typeface="+mn-lt"/>
        <a:ea typeface="+mn-ea"/>
        <a:cs typeface="+mn-cs"/>
      </a:defRPr>
    </a:lvl6pPr>
    <a:lvl7pPr marL="2742920" algn="l" defTabSz="914306" rtl="0" eaLnBrk="1" latinLnBrk="0" hangingPunct="1">
      <a:defRPr sz="1200" kern="1200">
        <a:solidFill>
          <a:schemeClr val="tx1"/>
        </a:solidFill>
        <a:latin typeface="+mn-lt"/>
        <a:ea typeface="+mn-ea"/>
        <a:cs typeface="+mn-cs"/>
      </a:defRPr>
    </a:lvl7pPr>
    <a:lvl8pPr marL="3200072" algn="l" defTabSz="914306" rtl="0" eaLnBrk="1" latinLnBrk="0" hangingPunct="1">
      <a:defRPr sz="1200" kern="1200">
        <a:solidFill>
          <a:schemeClr val="tx1"/>
        </a:solidFill>
        <a:latin typeface="+mn-lt"/>
        <a:ea typeface="+mn-ea"/>
        <a:cs typeface="+mn-cs"/>
      </a:defRPr>
    </a:lvl8pPr>
    <a:lvl9pPr marL="3657226" algn="l" defTabSz="9143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1</a:t>
            </a:fld>
            <a:endParaRPr lang="it-IT"/>
          </a:p>
        </p:txBody>
      </p:sp>
    </p:spTree>
    <p:extLst>
      <p:ext uri="{BB962C8B-B14F-4D97-AF65-F5344CB8AC3E}">
        <p14:creationId xmlns:p14="http://schemas.microsoft.com/office/powerpoint/2010/main" val="320057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L7-GFP is</a:t>
            </a:r>
            <a:r>
              <a:rPr lang="ga-IE" baseline="0" dirty="0" smtClean="0"/>
              <a:t> a transgenic animal in which the Purkinje cells are labeled with enhanced green fluorescent protein (EGFP).</a:t>
            </a:r>
          </a:p>
          <a:p>
            <a:r>
              <a:rPr lang="ga-IE" baseline="0" dirty="0" smtClean="0"/>
              <a:t>The algorithm was successfully demonstrated by producing the full map of Purkinje cells in the whole mouse cerebellum.</a:t>
            </a:r>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10</a:t>
            </a:fld>
            <a:endParaRPr lang="it-IT"/>
          </a:p>
        </p:txBody>
      </p:sp>
    </p:spTree>
    <p:extLst>
      <p:ext uri="{BB962C8B-B14F-4D97-AF65-F5344CB8AC3E}">
        <p14:creationId xmlns:p14="http://schemas.microsoft.com/office/powerpoint/2010/main" val="50883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Cerebellum:</a:t>
            </a:r>
            <a:r>
              <a:rPr lang="ga-IE" baseline="0" dirty="0" smtClean="0"/>
              <a:t> small, scattering not so strong, </a:t>
            </a:r>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11</a:t>
            </a:fld>
            <a:endParaRPr lang="it-IT"/>
          </a:p>
        </p:txBody>
      </p:sp>
    </p:spTree>
    <p:extLst>
      <p:ext uri="{BB962C8B-B14F-4D97-AF65-F5344CB8AC3E}">
        <p14:creationId xmlns:p14="http://schemas.microsoft.com/office/powerpoint/2010/main" val="325552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Idea: apply same methodology to localise activated</a:t>
            </a:r>
            <a:r>
              <a:rPr lang="ga-IE" baseline="0" dirty="0" smtClean="0"/>
              <a:t> neurons at cellular level ( not brain region) in the entire mouse brain </a:t>
            </a:r>
          </a:p>
          <a:p>
            <a:r>
              <a:rPr lang="ga-IE" baseline="0" dirty="0" smtClean="0"/>
              <a:t>But challenge because mouse brain is huge</a:t>
            </a:r>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12</a:t>
            </a:fld>
            <a:endParaRPr lang="it-IT"/>
          </a:p>
        </p:txBody>
      </p:sp>
    </p:spTree>
    <p:extLst>
      <p:ext uri="{BB962C8B-B14F-4D97-AF65-F5344CB8AC3E}">
        <p14:creationId xmlns:p14="http://schemas.microsoft.com/office/powerpoint/2010/main" val="3374262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Rigid transformation</a:t>
            </a:r>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13</a:t>
            </a:fld>
            <a:endParaRPr lang="it-IT"/>
          </a:p>
        </p:txBody>
      </p:sp>
    </p:spTree>
    <p:extLst>
      <p:ext uri="{BB962C8B-B14F-4D97-AF65-F5344CB8AC3E}">
        <p14:creationId xmlns:p14="http://schemas.microsoft.com/office/powerpoint/2010/main" val="653890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306" rtl="0" eaLnBrk="1" fontAlgn="auto" latinLnBrk="0" hangingPunct="1">
              <a:lnSpc>
                <a:spcPct val="100000"/>
              </a:lnSpc>
              <a:spcBef>
                <a:spcPts val="0"/>
              </a:spcBef>
              <a:spcAft>
                <a:spcPts val="0"/>
              </a:spcAft>
              <a:buClrTx/>
              <a:buSzTx/>
              <a:buFontTx/>
              <a:buNone/>
              <a:tabLst/>
              <a:defRPr/>
            </a:pPr>
            <a:r>
              <a:rPr lang="ga-IE" baseline="0" dirty="0" smtClean="0"/>
              <a:t>Ground truth: 56 stacks annotated by hand</a:t>
            </a:r>
            <a:endParaRPr lang="it-IT" dirty="0" smtClean="0"/>
          </a:p>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14</a:t>
            </a:fld>
            <a:endParaRPr lang="it-IT"/>
          </a:p>
        </p:txBody>
      </p:sp>
    </p:spTree>
    <p:extLst>
      <p:ext uri="{BB962C8B-B14F-4D97-AF65-F5344CB8AC3E}">
        <p14:creationId xmlns:p14="http://schemas.microsoft.com/office/powerpoint/2010/main" val="328070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Modest sensitivity of performance with respect</a:t>
            </a:r>
            <a:r>
              <a:rPr lang="ga-IE" baseline="0" dirty="0" smtClean="0"/>
              <a:t> to the mean shift kernel radius R</a:t>
            </a:r>
          </a:p>
          <a:p>
            <a:pPr marL="0" marR="0" indent="0" algn="l" defTabSz="914306" rtl="0" eaLnBrk="1" fontAlgn="auto" latinLnBrk="0" hangingPunct="1">
              <a:lnSpc>
                <a:spcPct val="100000"/>
              </a:lnSpc>
              <a:spcBef>
                <a:spcPts val="0"/>
              </a:spcBef>
              <a:spcAft>
                <a:spcPts val="0"/>
              </a:spcAft>
              <a:buClrTx/>
              <a:buSzTx/>
              <a:buFontTx/>
              <a:buNone/>
              <a:tabLst/>
              <a:defRPr/>
            </a:pPr>
            <a:r>
              <a:rPr lang="ga-IE" baseline="0" dirty="0" smtClean="0"/>
              <a:t>SD significantely boosted performance of the mean shift clustering to detect soma centers at a modest cost in terms of hand labeling. </a:t>
            </a:r>
          </a:p>
          <a:p>
            <a:r>
              <a:rPr lang="ga-IE" baseline="0" dirty="0" smtClean="0"/>
              <a:t>Mean shift algorithm performance increases dramatically when applied to the image cleaned by the semantic deconvolution (much less sensitive to choice of R)</a:t>
            </a:r>
          </a:p>
          <a:p>
            <a:r>
              <a:rPr lang="ga-IE" baseline="0" dirty="0" smtClean="0"/>
              <a:t>Seed selection parameter r (radius of seed  ball) can be set to expected size of visible soma. </a:t>
            </a:r>
          </a:p>
          <a:p>
            <a:endParaRPr lang="ga-IE" baseline="0" dirty="0" smtClean="0"/>
          </a:p>
          <a:p>
            <a:r>
              <a:rPr lang="ga-IE" baseline="0" dirty="0" smtClean="0"/>
              <a:t>FP: unmatched predictions, eg non soma regions which are bright like dendritic arbors or axonal bundles.</a:t>
            </a:r>
          </a:p>
        </p:txBody>
      </p:sp>
      <p:sp>
        <p:nvSpPr>
          <p:cNvPr id="4" name="Segnaposto numero diapositiva 3"/>
          <p:cNvSpPr>
            <a:spLocks noGrp="1"/>
          </p:cNvSpPr>
          <p:nvPr>
            <p:ph type="sldNum" sz="quarter" idx="10"/>
          </p:nvPr>
        </p:nvSpPr>
        <p:spPr/>
        <p:txBody>
          <a:bodyPr/>
          <a:lstStyle/>
          <a:p>
            <a:fld id="{78FFC9DF-D583-46F1-924B-F06DC537FEF9}" type="slidenum">
              <a:rPr lang="it-IT" smtClean="0"/>
              <a:t>15</a:t>
            </a:fld>
            <a:endParaRPr lang="it-IT"/>
          </a:p>
        </p:txBody>
      </p:sp>
    </p:spTree>
    <p:extLst>
      <p:ext uri="{BB962C8B-B14F-4D97-AF65-F5344CB8AC3E}">
        <p14:creationId xmlns:p14="http://schemas.microsoft.com/office/powerpoint/2010/main" val="197182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16</a:t>
            </a:fld>
            <a:endParaRPr lang="it-IT"/>
          </a:p>
        </p:txBody>
      </p:sp>
    </p:spTree>
    <p:extLst>
      <p:ext uri="{BB962C8B-B14F-4D97-AF65-F5344CB8AC3E}">
        <p14:creationId xmlns:p14="http://schemas.microsoft.com/office/powerpoint/2010/main" val="1630172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17</a:t>
            </a:fld>
            <a:endParaRPr lang="it-IT"/>
          </a:p>
        </p:txBody>
      </p:sp>
    </p:spTree>
    <p:extLst>
      <p:ext uri="{BB962C8B-B14F-4D97-AF65-F5344CB8AC3E}">
        <p14:creationId xmlns:p14="http://schemas.microsoft.com/office/powerpoint/2010/main" val="2534358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18</a:t>
            </a:fld>
            <a:endParaRPr lang="it-IT"/>
          </a:p>
        </p:txBody>
      </p:sp>
    </p:spTree>
    <p:extLst>
      <p:ext uri="{BB962C8B-B14F-4D97-AF65-F5344CB8AC3E}">
        <p14:creationId xmlns:p14="http://schemas.microsoft.com/office/powerpoint/2010/main" val="2947061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3A3D5A9F-1E63-47D5-B07F-7FE0C9809AFC}" type="slidenum">
              <a:rPr lang="it-IT" smtClean="0"/>
              <a:t>19</a:t>
            </a:fld>
            <a:endParaRPr lang="it-IT"/>
          </a:p>
        </p:txBody>
      </p:sp>
    </p:spTree>
    <p:extLst>
      <p:ext uri="{BB962C8B-B14F-4D97-AF65-F5344CB8AC3E}">
        <p14:creationId xmlns:p14="http://schemas.microsoft.com/office/powerpoint/2010/main" val="271612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fMRI: functional Resonance</a:t>
            </a:r>
            <a:r>
              <a:rPr lang="ga-IE" baseline="0" dirty="0" smtClean="0"/>
              <a:t> imaging</a:t>
            </a:r>
          </a:p>
          <a:p>
            <a:r>
              <a:rPr lang="ga-IE" baseline="0" dirty="0" smtClean="0"/>
              <a:t>Functional Near IR</a:t>
            </a:r>
          </a:p>
          <a:p>
            <a:r>
              <a:rPr lang="ga-IE" baseline="0" dirty="0" smtClean="0"/>
              <a:t>MEA micro electrode array</a:t>
            </a:r>
          </a:p>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2</a:t>
            </a:fld>
            <a:endParaRPr lang="it-IT"/>
          </a:p>
        </p:txBody>
      </p:sp>
    </p:spTree>
    <p:extLst>
      <p:ext uri="{BB962C8B-B14F-4D97-AF65-F5344CB8AC3E}">
        <p14:creationId xmlns:p14="http://schemas.microsoft.com/office/powerpoint/2010/main" val="3892906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21</a:t>
            </a:fld>
            <a:endParaRPr lang="it-IT"/>
          </a:p>
        </p:txBody>
      </p:sp>
    </p:spTree>
    <p:extLst>
      <p:ext uri="{BB962C8B-B14F-4D97-AF65-F5344CB8AC3E}">
        <p14:creationId xmlns:p14="http://schemas.microsoft.com/office/powerpoint/2010/main" val="3064967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22</a:t>
            </a:fld>
            <a:endParaRPr lang="it-IT"/>
          </a:p>
        </p:txBody>
      </p:sp>
    </p:spTree>
    <p:extLst>
      <p:ext uri="{BB962C8B-B14F-4D97-AF65-F5344CB8AC3E}">
        <p14:creationId xmlns:p14="http://schemas.microsoft.com/office/powerpoint/2010/main" val="107673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Destabilised: last several hours, FP</a:t>
            </a:r>
            <a:r>
              <a:rPr lang="ga-IE" baseline="0" dirty="0" smtClean="0"/>
              <a:t> labels </a:t>
            </a:r>
            <a:r>
              <a:rPr lang="ga-IE" baseline="0" dirty="0" smtClean="0"/>
              <a:t>neurons that </a:t>
            </a:r>
            <a:r>
              <a:rPr lang="ga-IE" baseline="0" dirty="0" smtClean="0"/>
              <a:t>were active shortly before death, here: visual stimuli (light stimulation/deprivation)</a:t>
            </a:r>
          </a:p>
          <a:p>
            <a:r>
              <a:rPr lang="ga-IE" baseline="0" dirty="0" smtClean="0"/>
              <a:t>Immediate-early gene (IEG): rapidly actived</a:t>
            </a:r>
          </a:p>
          <a:p>
            <a:pPr marL="0" marR="0" indent="0" algn="l" defTabSz="914306" rtl="0" eaLnBrk="1" fontAlgn="auto" latinLnBrk="0" hangingPunct="1">
              <a:lnSpc>
                <a:spcPct val="100000"/>
              </a:lnSpc>
              <a:spcBef>
                <a:spcPts val="0"/>
              </a:spcBef>
              <a:spcAft>
                <a:spcPts val="0"/>
              </a:spcAft>
              <a:buClrTx/>
              <a:buSzTx/>
              <a:buFontTx/>
              <a:buNone/>
              <a:tabLst/>
              <a:defRPr/>
            </a:pPr>
            <a:r>
              <a:rPr lang="ga-IE" baseline="0" dirty="0" smtClean="0"/>
              <a:t>Highlight: image whole brain for activation of individual neurons NOT activation area</a:t>
            </a:r>
          </a:p>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3</a:t>
            </a:fld>
            <a:endParaRPr lang="it-IT"/>
          </a:p>
        </p:txBody>
      </p:sp>
    </p:spTree>
    <p:extLst>
      <p:ext uri="{BB962C8B-B14F-4D97-AF65-F5344CB8AC3E}">
        <p14:creationId xmlns:p14="http://schemas.microsoft.com/office/powerpoint/2010/main" val="303602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4</a:t>
            </a:fld>
            <a:endParaRPr lang="it-IT"/>
          </a:p>
        </p:txBody>
      </p:sp>
    </p:spTree>
    <p:extLst>
      <p:ext uri="{BB962C8B-B14F-4D97-AF65-F5344CB8AC3E}">
        <p14:creationId xmlns:p14="http://schemas.microsoft.com/office/powerpoint/2010/main" val="155016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Ability to extract quantitative</a:t>
            </a:r>
            <a:r>
              <a:rPr lang="ga-IE" baseline="0" dirty="0" smtClean="0"/>
              <a:t> human-readable information from the data</a:t>
            </a:r>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5</a:t>
            </a:fld>
            <a:endParaRPr lang="it-IT"/>
          </a:p>
        </p:txBody>
      </p:sp>
    </p:spTree>
    <p:extLst>
      <p:ext uri="{BB962C8B-B14F-4D97-AF65-F5344CB8AC3E}">
        <p14:creationId xmlns:p14="http://schemas.microsoft.com/office/powerpoint/2010/main" val="393312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6</a:t>
            </a:fld>
            <a:endParaRPr lang="it-IT"/>
          </a:p>
        </p:txBody>
      </p:sp>
    </p:spTree>
    <p:extLst>
      <p:ext uri="{BB962C8B-B14F-4D97-AF65-F5344CB8AC3E}">
        <p14:creationId xmlns:p14="http://schemas.microsoft.com/office/powerpoint/2010/main" val="64763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7</a:t>
            </a:fld>
            <a:endParaRPr lang="it-IT"/>
          </a:p>
        </p:txBody>
      </p:sp>
    </p:spTree>
    <p:extLst>
      <p:ext uri="{BB962C8B-B14F-4D97-AF65-F5344CB8AC3E}">
        <p14:creationId xmlns:p14="http://schemas.microsoft.com/office/powerpoint/2010/main" val="213186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Different fixation</a:t>
            </a:r>
            <a:r>
              <a:rPr lang="ga-IE" baseline="0" dirty="0" smtClean="0"/>
              <a:t> effiencies within whole brain</a:t>
            </a:r>
            <a:br>
              <a:rPr lang="ga-IE" baseline="0" dirty="0" smtClean="0"/>
            </a:br>
            <a:r>
              <a:rPr lang="ga-IE" baseline="0" dirty="0" smtClean="0"/>
              <a:t>inhomogeneous optical clearing</a:t>
            </a:r>
          </a:p>
          <a:p>
            <a:pPr marL="171450" indent="-171450">
              <a:buFont typeface="Wingdings" panose="05000000000000000000" pitchFamily="2" charset="2"/>
              <a:buChar char="à"/>
            </a:pPr>
            <a:r>
              <a:rPr lang="ga-IE" baseline="0" dirty="0" smtClean="0">
                <a:sym typeface="Wingdings" panose="05000000000000000000" pitchFamily="2" charset="2"/>
              </a:rPr>
              <a:t>Algorithms that require carefully tuned parameters cannot cope with the image variability present in large-scale datasets.</a:t>
            </a:r>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8</a:t>
            </a:fld>
            <a:endParaRPr lang="it-IT"/>
          </a:p>
        </p:txBody>
      </p:sp>
    </p:spTree>
    <p:extLst>
      <p:ext uri="{BB962C8B-B14F-4D97-AF65-F5344CB8AC3E}">
        <p14:creationId xmlns:p14="http://schemas.microsoft.com/office/powerpoint/2010/main" val="10056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ga-IE" dirty="0" smtClean="0"/>
              <a:t>Supervised semantic deconvolution by means of NN for image enhancement</a:t>
            </a:r>
          </a:p>
          <a:p>
            <a:r>
              <a:rPr lang="ga-IE" dirty="0" smtClean="0"/>
              <a:t>Aim: Equalised</a:t>
            </a:r>
            <a:r>
              <a:rPr lang="ga-IE" baseline="0" dirty="0" smtClean="0"/>
              <a:t> </a:t>
            </a:r>
            <a:r>
              <a:rPr lang="ga-IE" baseline="0" dirty="0" smtClean="0"/>
              <a:t>image </a:t>
            </a:r>
            <a:r>
              <a:rPr lang="ga-IE" baseline="0" dirty="0" smtClean="0"/>
              <a:t>in contrast, enhance and standarise the visibility of a specific entities of interest (here soma)</a:t>
            </a:r>
          </a:p>
          <a:p>
            <a:endParaRPr lang="ga-IE" baseline="0" dirty="0" smtClean="0"/>
          </a:p>
          <a:p>
            <a:r>
              <a:rPr lang="ga-IE" baseline="0" dirty="0" smtClean="0"/>
              <a:t>NN is trained to map the original image into an ideal image which is black except for small white spheres positioned at the locations of the true somata cells. </a:t>
            </a:r>
            <a:endParaRPr lang="ga-IE" baseline="0" dirty="0" smtClean="0"/>
          </a:p>
          <a:p>
            <a:r>
              <a:rPr lang="ga-IE" baseline="0" dirty="0" smtClean="0"/>
              <a:t>Training </a:t>
            </a:r>
            <a:r>
              <a:rPr lang="ga-IE" baseline="0" dirty="0" smtClean="0"/>
              <a:t>of neuronal network with only a small </a:t>
            </a:r>
            <a:r>
              <a:rPr lang="ga-IE" baseline="0" dirty="0" smtClean="0"/>
              <a:t>subset (10 substacks, 0,11% of whole cerebellum images, 3h, 1770 cells), the NN is able to generalise well on different brain regions. This suggests the the NN trained on one cell type and one brain will be able to perform SD equally well for the same cell type of other brains within a uniform population of animals. </a:t>
            </a:r>
          </a:p>
          <a:p>
            <a:r>
              <a:rPr lang="ga-IE" baseline="0" dirty="0" smtClean="0"/>
              <a:t>Training &lt;2d on 16 cores.</a:t>
            </a:r>
          </a:p>
          <a:p>
            <a:endParaRPr lang="ga-IE" baseline="0" dirty="0" smtClean="0"/>
          </a:p>
          <a:p>
            <a:pPr marL="0" marR="0" indent="0" algn="l" defTabSz="914306" rtl="0" eaLnBrk="1" fontAlgn="auto" latinLnBrk="0" hangingPunct="1">
              <a:lnSpc>
                <a:spcPct val="100000"/>
              </a:lnSpc>
              <a:spcBef>
                <a:spcPts val="0"/>
              </a:spcBef>
              <a:spcAft>
                <a:spcPts val="0"/>
              </a:spcAft>
              <a:buClrTx/>
              <a:buSzTx/>
              <a:buFontTx/>
              <a:buNone/>
              <a:tabLst/>
              <a:defRPr/>
            </a:pPr>
            <a:r>
              <a:rPr lang="ga-IE" baseline="0" dirty="0" smtClean="0"/>
              <a:t>Clustering method: collapse group of voxels with similar grey values</a:t>
            </a:r>
          </a:p>
          <a:p>
            <a:endParaRPr lang="it-IT" dirty="0"/>
          </a:p>
        </p:txBody>
      </p:sp>
      <p:sp>
        <p:nvSpPr>
          <p:cNvPr id="4" name="Segnaposto numero diapositiva 3"/>
          <p:cNvSpPr>
            <a:spLocks noGrp="1"/>
          </p:cNvSpPr>
          <p:nvPr>
            <p:ph type="sldNum" sz="quarter" idx="10"/>
          </p:nvPr>
        </p:nvSpPr>
        <p:spPr/>
        <p:txBody>
          <a:bodyPr/>
          <a:lstStyle/>
          <a:p>
            <a:fld id="{78FFC9DF-D583-46F1-924B-F06DC537FEF9}" type="slidenum">
              <a:rPr lang="it-IT" smtClean="0"/>
              <a:t>9</a:t>
            </a:fld>
            <a:endParaRPr lang="it-IT"/>
          </a:p>
        </p:txBody>
      </p:sp>
    </p:spTree>
    <p:extLst>
      <p:ext uri="{BB962C8B-B14F-4D97-AF65-F5344CB8AC3E}">
        <p14:creationId xmlns:p14="http://schemas.microsoft.com/office/powerpoint/2010/main" val="3964671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354" y="2130848"/>
            <a:ext cx="7773293" cy="1470049"/>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824" y="3886649"/>
            <a:ext cx="6400354" cy="1752451"/>
          </a:xfrm>
        </p:spPr>
        <p:txBody>
          <a:bodyPr/>
          <a:lstStyle>
            <a:lvl1pPr marL="0" indent="0" algn="ctr">
              <a:buNone/>
              <a:defRPr/>
            </a:lvl1pPr>
            <a:lvl2pPr marL="321424" indent="0" algn="ctr">
              <a:buNone/>
              <a:defRPr/>
            </a:lvl2pPr>
            <a:lvl3pPr marL="642849" indent="0" algn="ctr">
              <a:buNone/>
              <a:defRPr/>
            </a:lvl3pPr>
            <a:lvl4pPr marL="964274" indent="0" algn="ctr">
              <a:buNone/>
              <a:defRPr/>
            </a:lvl4pPr>
            <a:lvl5pPr marL="1285697" indent="0" algn="ctr">
              <a:buNone/>
              <a:defRPr/>
            </a:lvl5pPr>
            <a:lvl6pPr marL="1607123" indent="0" algn="ctr">
              <a:buNone/>
              <a:defRPr/>
            </a:lvl6pPr>
            <a:lvl7pPr marL="1928546" indent="0" algn="ctr">
              <a:buNone/>
              <a:defRPr/>
            </a:lvl7pPr>
            <a:lvl8pPr marL="2249971" indent="0" algn="ctr">
              <a:buNone/>
              <a:defRPr/>
            </a:lvl8pPr>
            <a:lvl9pPr marL="2571396" indent="0" algn="ctr">
              <a:buNone/>
              <a:defRPr/>
            </a:lvl9pPr>
          </a:lstStyle>
          <a:p>
            <a:r>
              <a:rPr lang="it-IT" smtClean="0"/>
              <a:t>Fare clic per modificare lo stile del sottotitolo dello schema</a:t>
            </a:r>
            <a:endParaRPr lang="it-IT"/>
          </a:p>
        </p:txBody>
      </p:sp>
    </p:spTree>
    <p:extLst>
      <p:ext uri="{BB962C8B-B14F-4D97-AF65-F5344CB8AC3E}">
        <p14:creationId xmlns:p14="http://schemas.microsoft.com/office/powerpoint/2010/main" val="162100298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44673893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57082" y="928687"/>
            <a:ext cx="2085082" cy="4830961"/>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01836" y="928687"/>
            <a:ext cx="6148090" cy="4830961"/>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190199884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354" y="2130848"/>
            <a:ext cx="7773293" cy="1470049"/>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824" y="3886649"/>
            <a:ext cx="6400354" cy="1752451"/>
          </a:xfrm>
        </p:spPr>
        <p:txBody>
          <a:bodyPr/>
          <a:lstStyle>
            <a:lvl1pPr marL="0" indent="0" algn="ctr">
              <a:buNone/>
              <a:defRPr/>
            </a:lvl1pPr>
            <a:lvl2pPr marL="321424" indent="0" algn="ctr">
              <a:buNone/>
              <a:defRPr/>
            </a:lvl2pPr>
            <a:lvl3pPr marL="642849" indent="0" algn="ctr">
              <a:buNone/>
              <a:defRPr/>
            </a:lvl3pPr>
            <a:lvl4pPr marL="964274" indent="0" algn="ctr">
              <a:buNone/>
              <a:defRPr/>
            </a:lvl4pPr>
            <a:lvl5pPr marL="1285697" indent="0" algn="ctr">
              <a:buNone/>
              <a:defRPr/>
            </a:lvl5pPr>
            <a:lvl6pPr marL="1607123" indent="0" algn="ctr">
              <a:buNone/>
              <a:defRPr/>
            </a:lvl6pPr>
            <a:lvl7pPr marL="1928546" indent="0" algn="ctr">
              <a:buNone/>
              <a:defRPr/>
            </a:lvl7pPr>
            <a:lvl8pPr marL="2249971" indent="0" algn="ctr">
              <a:buNone/>
              <a:defRPr/>
            </a:lvl8pPr>
            <a:lvl9pPr marL="2571396" indent="0" algn="ctr">
              <a:buNone/>
              <a:defRPr/>
            </a:lvl9pPr>
          </a:lstStyle>
          <a:p>
            <a:r>
              <a:rPr lang="it-IT" smtClean="0"/>
              <a:t>Fare clic per modificare lo stile del sottotitolo dello schema</a:t>
            </a:r>
            <a:endParaRPr lang="it-IT"/>
          </a:p>
        </p:txBody>
      </p:sp>
    </p:spTree>
    <p:extLst>
      <p:ext uri="{BB962C8B-B14F-4D97-AF65-F5344CB8AC3E}">
        <p14:creationId xmlns:p14="http://schemas.microsoft.com/office/powerpoint/2010/main" val="18793989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216751543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189" y="4406802"/>
            <a:ext cx="7772176" cy="1361777"/>
          </a:xfrm>
        </p:spPr>
        <p:txBody>
          <a:bodyPr anchor="t"/>
          <a:lstStyle>
            <a:lvl1pPr algn="l">
              <a:defRPr sz="28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189" y="2906613"/>
            <a:ext cx="7772176" cy="1500188"/>
          </a:xfrm>
        </p:spPr>
        <p:txBody>
          <a:bodyPr anchor="b"/>
          <a:lstStyle>
            <a:lvl1pPr marL="0" indent="0">
              <a:buNone/>
              <a:defRPr sz="1400"/>
            </a:lvl1pPr>
            <a:lvl2pPr marL="321424" indent="0">
              <a:buNone/>
              <a:defRPr sz="1300"/>
            </a:lvl2pPr>
            <a:lvl3pPr marL="642849" indent="0">
              <a:buNone/>
              <a:defRPr sz="1100"/>
            </a:lvl3pPr>
            <a:lvl4pPr marL="964274" indent="0">
              <a:buNone/>
              <a:defRPr sz="1000"/>
            </a:lvl4pPr>
            <a:lvl5pPr marL="1285697" indent="0">
              <a:buNone/>
              <a:defRPr sz="1000"/>
            </a:lvl5pPr>
            <a:lvl6pPr marL="1607123" indent="0">
              <a:buNone/>
              <a:defRPr sz="1000"/>
            </a:lvl6pPr>
            <a:lvl7pPr marL="1928546" indent="0">
              <a:buNone/>
              <a:defRPr sz="1000"/>
            </a:lvl7pPr>
            <a:lvl8pPr marL="2249971" indent="0">
              <a:buNone/>
              <a:defRPr sz="1000"/>
            </a:lvl8pPr>
            <a:lvl9pPr marL="2571396" indent="0">
              <a:buNone/>
              <a:defRPr sz="1000"/>
            </a:lvl9pPr>
          </a:lstStyle>
          <a:p>
            <a:pPr lvl="0"/>
            <a:r>
              <a:rPr lang="it-IT" smtClean="0"/>
              <a:t>Fare clic per modificare stili del testo dello schema</a:t>
            </a:r>
          </a:p>
        </p:txBody>
      </p:sp>
    </p:spTree>
    <p:extLst>
      <p:ext uri="{BB962C8B-B14F-4D97-AF65-F5344CB8AC3E}">
        <p14:creationId xmlns:p14="http://schemas.microsoft.com/office/powerpoint/2010/main" val="138079401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01838" y="1634133"/>
            <a:ext cx="1732359" cy="4616648"/>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2241354" y="1634133"/>
            <a:ext cx="1732359" cy="4616648"/>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180166938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647" y="274588"/>
            <a:ext cx="8228707" cy="1143000"/>
          </a:xfrm>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647" y="1534791"/>
            <a:ext cx="4039568" cy="639589"/>
          </a:xfrm>
        </p:spPr>
        <p:txBody>
          <a:bodyPr anchor="b"/>
          <a:lstStyle>
            <a:lvl1pPr marL="0" indent="0">
              <a:buNone/>
              <a:defRPr sz="1700" b="1"/>
            </a:lvl1pPr>
            <a:lvl2pPr marL="321424" indent="0">
              <a:buNone/>
              <a:defRPr sz="1400" b="1"/>
            </a:lvl2pPr>
            <a:lvl3pPr marL="642849" indent="0">
              <a:buNone/>
              <a:defRPr sz="1300" b="1"/>
            </a:lvl3pPr>
            <a:lvl4pPr marL="964274" indent="0">
              <a:buNone/>
              <a:defRPr sz="1100" b="1"/>
            </a:lvl4pPr>
            <a:lvl5pPr marL="1285697" indent="0">
              <a:buNone/>
              <a:defRPr sz="1100" b="1"/>
            </a:lvl5pPr>
            <a:lvl6pPr marL="1607123" indent="0">
              <a:buNone/>
              <a:defRPr sz="1100" b="1"/>
            </a:lvl6pPr>
            <a:lvl7pPr marL="1928546" indent="0">
              <a:buNone/>
              <a:defRPr sz="1100" b="1"/>
            </a:lvl7pPr>
            <a:lvl8pPr marL="2249971" indent="0">
              <a:buNone/>
              <a:defRPr sz="1100" b="1"/>
            </a:lvl8pPr>
            <a:lvl9pPr marL="2571396" indent="0">
              <a:buNone/>
              <a:defRPr sz="11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4555" y="1534791"/>
            <a:ext cx="4041799" cy="639589"/>
          </a:xfrm>
        </p:spPr>
        <p:txBody>
          <a:bodyPr anchor="b"/>
          <a:lstStyle>
            <a:lvl1pPr marL="0" indent="0">
              <a:buNone/>
              <a:defRPr sz="1700" b="1"/>
            </a:lvl1pPr>
            <a:lvl2pPr marL="321424" indent="0">
              <a:buNone/>
              <a:defRPr sz="1400" b="1"/>
            </a:lvl2pPr>
            <a:lvl3pPr marL="642849" indent="0">
              <a:buNone/>
              <a:defRPr sz="1300" b="1"/>
            </a:lvl3pPr>
            <a:lvl4pPr marL="964274" indent="0">
              <a:buNone/>
              <a:defRPr sz="1100" b="1"/>
            </a:lvl4pPr>
            <a:lvl5pPr marL="1285697" indent="0">
              <a:buNone/>
              <a:defRPr sz="1100" b="1"/>
            </a:lvl5pPr>
            <a:lvl6pPr marL="1607123" indent="0">
              <a:buNone/>
              <a:defRPr sz="1100" b="1"/>
            </a:lvl6pPr>
            <a:lvl7pPr marL="1928546" indent="0">
              <a:buNone/>
              <a:defRPr sz="1100" b="1"/>
            </a:lvl7pPr>
            <a:lvl8pPr marL="2249971" indent="0">
              <a:buNone/>
              <a:defRPr sz="1100" b="1"/>
            </a:lvl8pPr>
            <a:lvl9pPr marL="2571396" indent="0">
              <a:buNone/>
              <a:defRPr sz="11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159778035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Tree>
    <p:extLst>
      <p:ext uri="{BB962C8B-B14F-4D97-AF65-F5344CB8AC3E}">
        <p14:creationId xmlns:p14="http://schemas.microsoft.com/office/powerpoint/2010/main" val="170477183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88650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649" y="273475"/>
            <a:ext cx="3008189" cy="1161975"/>
          </a:xfrm>
        </p:spPr>
        <p:txBody>
          <a:bodyPr/>
          <a:lstStyle>
            <a:lvl1pPr algn="l">
              <a:defRPr sz="1400" b="1"/>
            </a:lvl1pPr>
          </a:lstStyle>
          <a:p>
            <a:r>
              <a:rPr lang="it-IT" smtClean="0"/>
              <a:t>Fare clic per modificare lo stile del titolo</a:t>
            </a:r>
            <a:endParaRPr lang="it-IT"/>
          </a:p>
        </p:txBody>
      </p:sp>
      <p:sp>
        <p:nvSpPr>
          <p:cNvPr id="3" name="Segnaposto contenuto 2"/>
          <p:cNvSpPr>
            <a:spLocks noGrp="1"/>
          </p:cNvSpPr>
          <p:nvPr>
            <p:ph idx="1"/>
          </p:nvPr>
        </p:nvSpPr>
        <p:spPr>
          <a:xfrm>
            <a:off x="3575224" y="273473"/>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649" y="1435448"/>
            <a:ext cx="3008189" cy="4690318"/>
          </a:xfrm>
        </p:spPr>
        <p:txBody>
          <a:bodyPr/>
          <a:lstStyle>
            <a:lvl1pPr marL="0" indent="0">
              <a:buNone/>
              <a:defRPr sz="1000"/>
            </a:lvl1pPr>
            <a:lvl2pPr marL="321424" indent="0">
              <a:buNone/>
              <a:defRPr sz="800"/>
            </a:lvl2pPr>
            <a:lvl3pPr marL="642849" indent="0">
              <a:buNone/>
              <a:defRPr sz="700"/>
            </a:lvl3pPr>
            <a:lvl4pPr marL="964274" indent="0">
              <a:buNone/>
              <a:defRPr sz="600"/>
            </a:lvl4pPr>
            <a:lvl5pPr marL="1285697" indent="0">
              <a:buNone/>
              <a:defRPr sz="600"/>
            </a:lvl5pPr>
            <a:lvl6pPr marL="1607123" indent="0">
              <a:buNone/>
              <a:defRPr sz="600"/>
            </a:lvl6pPr>
            <a:lvl7pPr marL="1928546" indent="0">
              <a:buNone/>
              <a:defRPr sz="600"/>
            </a:lvl7pPr>
            <a:lvl8pPr marL="2249971" indent="0">
              <a:buNone/>
              <a:defRPr sz="600"/>
            </a:lvl8pPr>
            <a:lvl9pPr marL="2571396" indent="0">
              <a:buNone/>
              <a:defRPr sz="600"/>
            </a:lvl9pPr>
          </a:lstStyle>
          <a:p>
            <a:pPr lvl="0"/>
            <a:r>
              <a:rPr lang="it-IT" smtClean="0"/>
              <a:t>Fare clic per modificare stili del testo dello schema</a:t>
            </a:r>
          </a:p>
        </p:txBody>
      </p:sp>
    </p:spTree>
    <p:extLst>
      <p:ext uri="{BB962C8B-B14F-4D97-AF65-F5344CB8AC3E}">
        <p14:creationId xmlns:p14="http://schemas.microsoft.com/office/powerpoint/2010/main" val="22223165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16284625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637" y="4800824"/>
            <a:ext cx="5486177" cy="567035"/>
          </a:xfrm>
        </p:spPr>
        <p:txBody>
          <a:bodyPr/>
          <a:lstStyle>
            <a:lvl1pPr algn="l">
              <a:defRPr sz="14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637" y="612800"/>
            <a:ext cx="5486177" cy="4114354"/>
          </a:xfrm>
        </p:spPr>
        <p:txBody>
          <a:bodyPr/>
          <a:lstStyle>
            <a:lvl1pPr marL="0" indent="0">
              <a:buNone/>
              <a:defRPr sz="2200"/>
            </a:lvl1pPr>
            <a:lvl2pPr marL="321424" indent="0">
              <a:buNone/>
              <a:defRPr sz="2000"/>
            </a:lvl2pPr>
            <a:lvl3pPr marL="642849" indent="0">
              <a:buNone/>
              <a:defRPr sz="1700"/>
            </a:lvl3pPr>
            <a:lvl4pPr marL="964274" indent="0">
              <a:buNone/>
              <a:defRPr sz="1400"/>
            </a:lvl4pPr>
            <a:lvl5pPr marL="1285697" indent="0">
              <a:buNone/>
              <a:defRPr sz="1400"/>
            </a:lvl5pPr>
            <a:lvl6pPr marL="1607123" indent="0">
              <a:buNone/>
              <a:defRPr sz="1400"/>
            </a:lvl6pPr>
            <a:lvl7pPr marL="1928546" indent="0">
              <a:buNone/>
              <a:defRPr sz="1400"/>
            </a:lvl7pPr>
            <a:lvl8pPr marL="2249971" indent="0">
              <a:buNone/>
              <a:defRPr sz="1400"/>
            </a:lvl8pPr>
            <a:lvl9pPr marL="2571396" indent="0">
              <a:buNone/>
              <a:defRPr sz="1400"/>
            </a:lvl9pPr>
          </a:lstStyle>
          <a:p>
            <a:endParaRPr lang="it-IT"/>
          </a:p>
        </p:txBody>
      </p:sp>
      <p:sp>
        <p:nvSpPr>
          <p:cNvPr id="4" name="Segnaposto testo 3"/>
          <p:cNvSpPr>
            <a:spLocks noGrp="1"/>
          </p:cNvSpPr>
          <p:nvPr>
            <p:ph type="body" sz="half" idx="2"/>
          </p:nvPr>
        </p:nvSpPr>
        <p:spPr>
          <a:xfrm>
            <a:off x="1792637" y="5367860"/>
            <a:ext cx="5486177" cy="804788"/>
          </a:xfrm>
        </p:spPr>
        <p:txBody>
          <a:bodyPr/>
          <a:lstStyle>
            <a:lvl1pPr marL="0" indent="0">
              <a:buNone/>
              <a:defRPr sz="1000"/>
            </a:lvl1pPr>
            <a:lvl2pPr marL="321424" indent="0">
              <a:buNone/>
              <a:defRPr sz="800"/>
            </a:lvl2pPr>
            <a:lvl3pPr marL="642849" indent="0">
              <a:buNone/>
              <a:defRPr sz="700"/>
            </a:lvl3pPr>
            <a:lvl4pPr marL="964274" indent="0">
              <a:buNone/>
              <a:defRPr sz="600"/>
            </a:lvl4pPr>
            <a:lvl5pPr marL="1285697" indent="0">
              <a:buNone/>
              <a:defRPr sz="600"/>
            </a:lvl5pPr>
            <a:lvl6pPr marL="1607123" indent="0">
              <a:buNone/>
              <a:defRPr sz="600"/>
            </a:lvl6pPr>
            <a:lvl7pPr marL="1928546" indent="0">
              <a:buNone/>
              <a:defRPr sz="600"/>
            </a:lvl7pPr>
            <a:lvl8pPr marL="2249971" indent="0">
              <a:buNone/>
              <a:defRPr sz="600"/>
            </a:lvl8pPr>
            <a:lvl9pPr marL="2571396" indent="0">
              <a:buNone/>
              <a:defRPr sz="600"/>
            </a:lvl9pPr>
          </a:lstStyle>
          <a:p>
            <a:pPr lvl="0"/>
            <a:r>
              <a:rPr lang="it-IT" smtClean="0"/>
              <a:t>Fare clic per modificare stili del testo dello schema</a:t>
            </a:r>
          </a:p>
        </p:txBody>
      </p:sp>
    </p:spTree>
    <p:extLst>
      <p:ext uri="{BB962C8B-B14F-4D97-AF65-F5344CB8AC3E}">
        <p14:creationId xmlns:p14="http://schemas.microsoft.com/office/powerpoint/2010/main" val="186443000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40400866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57082" y="232174"/>
            <a:ext cx="2085082" cy="6018609"/>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01836" y="232174"/>
            <a:ext cx="6148090" cy="6018609"/>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770711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65444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07803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24745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5882521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03155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6778988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117304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189" y="4406802"/>
            <a:ext cx="7772176" cy="1361777"/>
          </a:xfrm>
        </p:spPr>
        <p:txBody>
          <a:bodyPr anchor="t"/>
          <a:lstStyle>
            <a:lvl1pPr algn="l">
              <a:defRPr sz="28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189" y="2906613"/>
            <a:ext cx="7772176" cy="1500188"/>
          </a:xfrm>
        </p:spPr>
        <p:txBody>
          <a:bodyPr anchor="b"/>
          <a:lstStyle>
            <a:lvl1pPr marL="0" indent="0">
              <a:buNone/>
              <a:defRPr sz="1400"/>
            </a:lvl1pPr>
            <a:lvl2pPr marL="321424" indent="0">
              <a:buNone/>
              <a:defRPr sz="1300"/>
            </a:lvl2pPr>
            <a:lvl3pPr marL="642849" indent="0">
              <a:buNone/>
              <a:defRPr sz="1100"/>
            </a:lvl3pPr>
            <a:lvl4pPr marL="964274" indent="0">
              <a:buNone/>
              <a:defRPr sz="1000"/>
            </a:lvl4pPr>
            <a:lvl5pPr marL="1285697" indent="0">
              <a:buNone/>
              <a:defRPr sz="1000"/>
            </a:lvl5pPr>
            <a:lvl6pPr marL="1607123" indent="0">
              <a:buNone/>
              <a:defRPr sz="1000"/>
            </a:lvl6pPr>
            <a:lvl7pPr marL="1928546" indent="0">
              <a:buNone/>
              <a:defRPr sz="1000"/>
            </a:lvl7pPr>
            <a:lvl8pPr marL="2249971" indent="0">
              <a:buNone/>
              <a:defRPr sz="1000"/>
            </a:lvl8pPr>
            <a:lvl9pPr marL="2571396" indent="0">
              <a:buNone/>
              <a:defRPr sz="1000"/>
            </a:lvl9pPr>
          </a:lstStyle>
          <a:p>
            <a:pPr lvl="0"/>
            <a:r>
              <a:rPr lang="it-IT" smtClean="0"/>
              <a:t>Fare clic per modificare stili del testo dello schema</a:t>
            </a:r>
          </a:p>
        </p:txBody>
      </p:sp>
    </p:spTree>
    <p:extLst>
      <p:ext uri="{BB962C8B-B14F-4D97-AF65-F5344CB8AC3E}">
        <p14:creationId xmlns:p14="http://schemas.microsoft.com/office/powerpoint/2010/main" val="3371751789"/>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4922788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822831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027801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06DEB62B-BF99-4697-BE45-B7CCFE9CBB94}" type="datetimeFigureOut">
              <a:rPr lang="it-IT" smtClean="0">
                <a:solidFill>
                  <a:prstClr val="black">
                    <a:tint val="75000"/>
                  </a:prstClr>
                </a:solidFill>
              </a:rPr>
              <a:pPr/>
              <a:t>01/04/2015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42199898-088C-4F30-998A-4E1A124B99C1}"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14651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01836" y="3527227"/>
            <a:ext cx="4116586" cy="2232422"/>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25578" y="3527227"/>
            <a:ext cx="4116586" cy="2232422"/>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280887203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647" y="274588"/>
            <a:ext cx="8228707" cy="1143000"/>
          </a:xfrm>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647" y="1534791"/>
            <a:ext cx="4039568" cy="639589"/>
          </a:xfrm>
        </p:spPr>
        <p:txBody>
          <a:bodyPr anchor="b"/>
          <a:lstStyle>
            <a:lvl1pPr marL="0" indent="0">
              <a:buNone/>
              <a:defRPr sz="1700" b="1"/>
            </a:lvl1pPr>
            <a:lvl2pPr marL="321424" indent="0">
              <a:buNone/>
              <a:defRPr sz="1400" b="1"/>
            </a:lvl2pPr>
            <a:lvl3pPr marL="642849" indent="0">
              <a:buNone/>
              <a:defRPr sz="1300" b="1"/>
            </a:lvl3pPr>
            <a:lvl4pPr marL="964274" indent="0">
              <a:buNone/>
              <a:defRPr sz="1100" b="1"/>
            </a:lvl4pPr>
            <a:lvl5pPr marL="1285697" indent="0">
              <a:buNone/>
              <a:defRPr sz="1100" b="1"/>
            </a:lvl5pPr>
            <a:lvl6pPr marL="1607123" indent="0">
              <a:buNone/>
              <a:defRPr sz="1100" b="1"/>
            </a:lvl6pPr>
            <a:lvl7pPr marL="1928546" indent="0">
              <a:buNone/>
              <a:defRPr sz="1100" b="1"/>
            </a:lvl7pPr>
            <a:lvl8pPr marL="2249971" indent="0">
              <a:buNone/>
              <a:defRPr sz="1100" b="1"/>
            </a:lvl8pPr>
            <a:lvl9pPr marL="2571396" indent="0">
              <a:buNone/>
              <a:defRPr sz="11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4555" y="1534791"/>
            <a:ext cx="4041799" cy="639589"/>
          </a:xfrm>
        </p:spPr>
        <p:txBody>
          <a:bodyPr anchor="b"/>
          <a:lstStyle>
            <a:lvl1pPr marL="0" indent="0">
              <a:buNone/>
              <a:defRPr sz="1700" b="1"/>
            </a:lvl1pPr>
            <a:lvl2pPr marL="321424" indent="0">
              <a:buNone/>
              <a:defRPr sz="1400" b="1"/>
            </a:lvl2pPr>
            <a:lvl3pPr marL="642849" indent="0">
              <a:buNone/>
              <a:defRPr sz="1300" b="1"/>
            </a:lvl3pPr>
            <a:lvl4pPr marL="964274" indent="0">
              <a:buNone/>
              <a:defRPr sz="1100" b="1"/>
            </a:lvl4pPr>
            <a:lvl5pPr marL="1285697" indent="0">
              <a:buNone/>
              <a:defRPr sz="1100" b="1"/>
            </a:lvl5pPr>
            <a:lvl6pPr marL="1607123" indent="0">
              <a:buNone/>
              <a:defRPr sz="1100" b="1"/>
            </a:lvl6pPr>
            <a:lvl7pPr marL="1928546" indent="0">
              <a:buNone/>
              <a:defRPr sz="1100" b="1"/>
            </a:lvl7pPr>
            <a:lvl8pPr marL="2249971" indent="0">
              <a:buNone/>
              <a:defRPr sz="1100" b="1"/>
            </a:lvl8pPr>
            <a:lvl9pPr marL="2571396" indent="0">
              <a:buNone/>
              <a:defRPr sz="11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427996741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Tree>
    <p:extLst>
      <p:ext uri="{BB962C8B-B14F-4D97-AF65-F5344CB8AC3E}">
        <p14:creationId xmlns:p14="http://schemas.microsoft.com/office/powerpoint/2010/main" val="428443740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8220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649" y="273475"/>
            <a:ext cx="3008189" cy="1161975"/>
          </a:xfrm>
        </p:spPr>
        <p:txBody>
          <a:bodyPr/>
          <a:lstStyle>
            <a:lvl1pPr algn="l">
              <a:defRPr sz="1400" b="1"/>
            </a:lvl1pPr>
          </a:lstStyle>
          <a:p>
            <a:r>
              <a:rPr lang="it-IT" smtClean="0"/>
              <a:t>Fare clic per modificare lo stile del titolo</a:t>
            </a:r>
            <a:endParaRPr lang="it-IT"/>
          </a:p>
        </p:txBody>
      </p:sp>
      <p:sp>
        <p:nvSpPr>
          <p:cNvPr id="3" name="Segnaposto contenuto 2"/>
          <p:cNvSpPr>
            <a:spLocks noGrp="1"/>
          </p:cNvSpPr>
          <p:nvPr>
            <p:ph idx="1"/>
          </p:nvPr>
        </p:nvSpPr>
        <p:spPr>
          <a:xfrm>
            <a:off x="3575224" y="273473"/>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649" y="1435448"/>
            <a:ext cx="3008189" cy="4690318"/>
          </a:xfrm>
        </p:spPr>
        <p:txBody>
          <a:bodyPr/>
          <a:lstStyle>
            <a:lvl1pPr marL="0" indent="0">
              <a:buNone/>
              <a:defRPr sz="1000"/>
            </a:lvl1pPr>
            <a:lvl2pPr marL="321424" indent="0">
              <a:buNone/>
              <a:defRPr sz="800"/>
            </a:lvl2pPr>
            <a:lvl3pPr marL="642849" indent="0">
              <a:buNone/>
              <a:defRPr sz="700"/>
            </a:lvl3pPr>
            <a:lvl4pPr marL="964274" indent="0">
              <a:buNone/>
              <a:defRPr sz="600"/>
            </a:lvl4pPr>
            <a:lvl5pPr marL="1285697" indent="0">
              <a:buNone/>
              <a:defRPr sz="600"/>
            </a:lvl5pPr>
            <a:lvl6pPr marL="1607123" indent="0">
              <a:buNone/>
              <a:defRPr sz="600"/>
            </a:lvl6pPr>
            <a:lvl7pPr marL="1928546" indent="0">
              <a:buNone/>
              <a:defRPr sz="600"/>
            </a:lvl7pPr>
            <a:lvl8pPr marL="2249971" indent="0">
              <a:buNone/>
              <a:defRPr sz="600"/>
            </a:lvl8pPr>
            <a:lvl9pPr marL="2571396" indent="0">
              <a:buNone/>
              <a:defRPr sz="600"/>
            </a:lvl9pPr>
          </a:lstStyle>
          <a:p>
            <a:pPr lvl="0"/>
            <a:r>
              <a:rPr lang="it-IT" smtClean="0"/>
              <a:t>Fare clic per modificare stili del testo dello schema</a:t>
            </a:r>
          </a:p>
        </p:txBody>
      </p:sp>
    </p:spTree>
    <p:extLst>
      <p:ext uri="{BB962C8B-B14F-4D97-AF65-F5344CB8AC3E}">
        <p14:creationId xmlns:p14="http://schemas.microsoft.com/office/powerpoint/2010/main" val="353527526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637" y="4800824"/>
            <a:ext cx="5486177" cy="567035"/>
          </a:xfrm>
        </p:spPr>
        <p:txBody>
          <a:bodyPr/>
          <a:lstStyle>
            <a:lvl1pPr algn="l">
              <a:defRPr sz="14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637" y="612800"/>
            <a:ext cx="5486177" cy="4114354"/>
          </a:xfrm>
        </p:spPr>
        <p:txBody>
          <a:bodyPr/>
          <a:lstStyle>
            <a:lvl1pPr marL="0" indent="0">
              <a:buNone/>
              <a:defRPr sz="2200"/>
            </a:lvl1pPr>
            <a:lvl2pPr marL="321424" indent="0">
              <a:buNone/>
              <a:defRPr sz="2000"/>
            </a:lvl2pPr>
            <a:lvl3pPr marL="642849" indent="0">
              <a:buNone/>
              <a:defRPr sz="1700"/>
            </a:lvl3pPr>
            <a:lvl4pPr marL="964274" indent="0">
              <a:buNone/>
              <a:defRPr sz="1400"/>
            </a:lvl4pPr>
            <a:lvl5pPr marL="1285697" indent="0">
              <a:buNone/>
              <a:defRPr sz="1400"/>
            </a:lvl5pPr>
            <a:lvl6pPr marL="1607123" indent="0">
              <a:buNone/>
              <a:defRPr sz="1400"/>
            </a:lvl6pPr>
            <a:lvl7pPr marL="1928546" indent="0">
              <a:buNone/>
              <a:defRPr sz="1400"/>
            </a:lvl7pPr>
            <a:lvl8pPr marL="2249971" indent="0">
              <a:buNone/>
              <a:defRPr sz="1400"/>
            </a:lvl8pPr>
            <a:lvl9pPr marL="2571396" indent="0">
              <a:buNone/>
              <a:defRPr sz="1400"/>
            </a:lvl9pPr>
          </a:lstStyle>
          <a:p>
            <a:endParaRPr lang="it-IT"/>
          </a:p>
        </p:txBody>
      </p:sp>
      <p:sp>
        <p:nvSpPr>
          <p:cNvPr id="4" name="Segnaposto testo 3"/>
          <p:cNvSpPr>
            <a:spLocks noGrp="1"/>
          </p:cNvSpPr>
          <p:nvPr>
            <p:ph type="body" sz="half" idx="2"/>
          </p:nvPr>
        </p:nvSpPr>
        <p:spPr>
          <a:xfrm>
            <a:off x="1792637" y="5367860"/>
            <a:ext cx="5486177" cy="804788"/>
          </a:xfrm>
        </p:spPr>
        <p:txBody>
          <a:bodyPr/>
          <a:lstStyle>
            <a:lvl1pPr marL="0" indent="0">
              <a:buNone/>
              <a:defRPr sz="1000"/>
            </a:lvl1pPr>
            <a:lvl2pPr marL="321424" indent="0">
              <a:buNone/>
              <a:defRPr sz="800"/>
            </a:lvl2pPr>
            <a:lvl3pPr marL="642849" indent="0">
              <a:buNone/>
              <a:defRPr sz="700"/>
            </a:lvl3pPr>
            <a:lvl4pPr marL="964274" indent="0">
              <a:buNone/>
              <a:defRPr sz="600"/>
            </a:lvl4pPr>
            <a:lvl5pPr marL="1285697" indent="0">
              <a:buNone/>
              <a:defRPr sz="600"/>
            </a:lvl5pPr>
            <a:lvl6pPr marL="1607123" indent="0">
              <a:buNone/>
              <a:defRPr sz="600"/>
            </a:lvl6pPr>
            <a:lvl7pPr marL="1928546" indent="0">
              <a:buNone/>
              <a:defRPr sz="600"/>
            </a:lvl7pPr>
            <a:lvl8pPr marL="2249971" indent="0">
              <a:buNone/>
              <a:defRPr sz="600"/>
            </a:lvl8pPr>
            <a:lvl9pPr marL="2571396" indent="0">
              <a:buNone/>
              <a:defRPr sz="600"/>
            </a:lvl9pPr>
          </a:lstStyle>
          <a:p>
            <a:pPr lvl="0"/>
            <a:r>
              <a:rPr lang="it-IT" smtClean="0"/>
              <a:t>Fare clic per modificare stili del testo dello schema</a:t>
            </a:r>
          </a:p>
        </p:txBody>
      </p:sp>
    </p:spTree>
    <p:extLst>
      <p:ext uri="{BB962C8B-B14F-4D97-AF65-F5344CB8AC3E}">
        <p14:creationId xmlns:p14="http://schemas.microsoft.com/office/powerpoint/2010/main" val="26490912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body" idx="1"/>
          </p:nvPr>
        </p:nvSpPr>
        <p:spPr bwMode="auto">
          <a:xfrm>
            <a:off x="401836" y="3527227"/>
            <a:ext cx="8340328" cy="2232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5713" tIns="35713" rIns="35713" bIns="35713" numCol="1" anchor="t" anchorCtr="0" compatLnSpc="1">
            <a:prstTxWarp prst="textNoShape">
              <a:avLst/>
            </a:prstTxWarp>
          </a:bodyPr>
          <a:lstStyle/>
          <a:p>
            <a:pPr lvl="0"/>
            <a:r>
              <a:rPr lang="en-US" altLang="it-IT" smtClean="0">
                <a:sym typeface="Helvetica Neue" charset="0"/>
              </a:rPr>
              <a:t>Click to edit Master text styles</a:t>
            </a:r>
          </a:p>
          <a:p>
            <a:pPr lvl="1"/>
            <a:r>
              <a:rPr lang="en-US" altLang="it-IT" smtClean="0">
                <a:sym typeface="Helvetica Neue" charset="0"/>
              </a:rPr>
              <a:t>Second level</a:t>
            </a:r>
          </a:p>
          <a:p>
            <a:pPr lvl="2"/>
            <a:r>
              <a:rPr lang="en-US" altLang="it-IT" smtClean="0">
                <a:sym typeface="Helvetica Neue" charset="0"/>
              </a:rPr>
              <a:t>Third level</a:t>
            </a:r>
          </a:p>
          <a:p>
            <a:pPr lvl="3"/>
            <a:r>
              <a:rPr lang="en-US" altLang="it-IT" smtClean="0">
                <a:sym typeface="Helvetica Neue" charset="0"/>
              </a:rPr>
              <a:t>Fourth level</a:t>
            </a:r>
          </a:p>
          <a:p>
            <a:pPr lvl="4"/>
            <a:r>
              <a:rPr lang="en-US" altLang="it-IT" smtClean="0">
                <a:sym typeface="Helvetica Neue" charset="0"/>
              </a:rPr>
              <a:t>Fifth level</a:t>
            </a:r>
          </a:p>
        </p:txBody>
      </p:sp>
      <p:sp>
        <p:nvSpPr>
          <p:cNvPr id="1026" name="Line 2"/>
          <p:cNvSpPr>
            <a:spLocks noChangeShapeType="1"/>
          </p:cNvSpPr>
          <p:nvPr/>
        </p:nvSpPr>
        <p:spPr bwMode="auto">
          <a:xfrm>
            <a:off x="455414" y="3339703"/>
            <a:ext cx="8233172" cy="0"/>
          </a:xfrm>
          <a:prstGeom prst="line">
            <a:avLst/>
          </a:prstGeom>
          <a:noFill/>
          <a:ln w="12700" cap="flat">
            <a:solidFill>
              <a:srgbClr val="88888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it-IT" sz="3000">
              <a:solidFill>
                <a:srgbClr val="000000"/>
              </a:solidFill>
              <a:latin typeface="Helvetica Neue Light" charset="0"/>
              <a:sym typeface="Helvetica Neue Light" charset="0"/>
            </a:endParaRPr>
          </a:p>
        </p:txBody>
      </p:sp>
      <p:sp>
        <p:nvSpPr>
          <p:cNvPr id="1027" name="Rectangle 3"/>
          <p:cNvSpPr>
            <a:spLocks noGrp="1" noChangeArrowheads="1"/>
          </p:cNvSpPr>
          <p:nvPr>
            <p:ph type="title"/>
          </p:nvPr>
        </p:nvSpPr>
        <p:spPr bwMode="auto">
          <a:xfrm>
            <a:off x="401836" y="928687"/>
            <a:ext cx="8340328" cy="2232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5713" tIns="35713" rIns="35713" bIns="35713" numCol="1" anchor="b" anchorCtr="0" compatLnSpc="1">
            <a:prstTxWarp prst="textNoShape">
              <a:avLst/>
            </a:prstTxWarp>
          </a:bodyPr>
          <a:lstStyle/>
          <a:p>
            <a:pPr lvl="0"/>
            <a:r>
              <a:rPr lang="en-US" altLang="it-IT" smtClean="0">
                <a:sym typeface="Helvetica Neue Light" charset="0"/>
              </a:rPr>
              <a:t>Click to edit Master title style</a:t>
            </a:r>
          </a:p>
        </p:txBody>
      </p:sp>
    </p:spTree>
    <p:extLst>
      <p:ext uri="{BB962C8B-B14F-4D97-AF65-F5344CB8AC3E}">
        <p14:creationId xmlns:p14="http://schemas.microsoft.com/office/powerpoint/2010/main" val="476730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rtl="0" fontAlgn="base">
        <a:spcBef>
          <a:spcPct val="0"/>
        </a:spcBef>
        <a:spcAft>
          <a:spcPct val="0"/>
        </a:spcAft>
        <a:defRPr sz="3000">
          <a:solidFill>
            <a:schemeClr val="tx1"/>
          </a:solidFill>
          <a:latin typeface="+mj-lt"/>
          <a:ea typeface="+mj-ea"/>
          <a:cs typeface="+mj-cs"/>
          <a:sym typeface="Helvetica Neue Light" charset="0"/>
        </a:defRPr>
      </a:lvl1pPr>
      <a:lvl2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2pPr>
      <a:lvl3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3pPr>
      <a:lvl4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4pPr>
      <a:lvl5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5pPr>
      <a:lvl6pPr marL="321424"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6pPr>
      <a:lvl7pPr marL="642849"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7pPr>
      <a:lvl8pPr marL="964274"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8pPr>
      <a:lvl9pPr marL="1285697"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9pPr>
    </p:titleStyle>
    <p:bodyStyle>
      <a:lvl1pPr algn="l" rtl="0" fontAlgn="base">
        <a:spcBef>
          <a:spcPct val="0"/>
        </a:spcBef>
        <a:spcAft>
          <a:spcPct val="0"/>
        </a:spcAft>
        <a:defRPr sz="1800">
          <a:solidFill>
            <a:srgbClr val="606060"/>
          </a:solidFill>
          <a:latin typeface="+mn-lt"/>
          <a:ea typeface="+mn-ea"/>
          <a:cs typeface="+mn-cs"/>
          <a:sym typeface="Helvetica Neue" charset="0"/>
        </a:defRPr>
      </a:lvl1pPr>
      <a:lvl2pPr algn="l" rtl="0" fontAlgn="base">
        <a:spcBef>
          <a:spcPct val="0"/>
        </a:spcBef>
        <a:spcAft>
          <a:spcPct val="0"/>
        </a:spcAft>
        <a:defRPr sz="1800">
          <a:solidFill>
            <a:srgbClr val="606060"/>
          </a:solidFill>
          <a:latin typeface="+mn-lt"/>
          <a:ea typeface="+mn-ea"/>
          <a:cs typeface="+mn-cs"/>
          <a:sym typeface="Helvetica Neue" charset="0"/>
        </a:defRPr>
      </a:lvl2pPr>
      <a:lvl3pPr algn="l" rtl="0" fontAlgn="base">
        <a:spcBef>
          <a:spcPct val="0"/>
        </a:spcBef>
        <a:spcAft>
          <a:spcPct val="0"/>
        </a:spcAft>
        <a:defRPr sz="1800">
          <a:solidFill>
            <a:srgbClr val="606060"/>
          </a:solidFill>
          <a:latin typeface="+mn-lt"/>
          <a:ea typeface="+mn-ea"/>
          <a:cs typeface="+mn-cs"/>
          <a:sym typeface="Helvetica Neue" charset="0"/>
        </a:defRPr>
      </a:lvl3pPr>
      <a:lvl4pPr algn="l" rtl="0" fontAlgn="base">
        <a:spcBef>
          <a:spcPct val="0"/>
        </a:spcBef>
        <a:spcAft>
          <a:spcPct val="0"/>
        </a:spcAft>
        <a:defRPr sz="1800">
          <a:solidFill>
            <a:srgbClr val="606060"/>
          </a:solidFill>
          <a:latin typeface="+mn-lt"/>
          <a:ea typeface="+mn-ea"/>
          <a:cs typeface="+mn-cs"/>
          <a:sym typeface="Helvetica Neue" charset="0"/>
        </a:defRPr>
      </a:lvl4pPr>
      <a:lvl5pPr algn="l" rtl="0" fontAlgn="base">
        <a:spcBef>
          <a:spcPct val="0"/>
        </a:spcBef>
        <a:spcAft>
          <a:spcPct val="0"/>
        </a:spcAft>
        <a:defRPr sz="1800">
          <a:solidFill>
            <a:srgbClr val="606060"/>
          </a:solidFill>
          <a:latin typeface="+mn-lt"/>
          <a:ea typeface="+mn-ea"/>
          <a:cs typeface="+mn-cs"/>
          <a:sym typeface="Helvetica Neue" charset="0"/>
        </a:defRPr>
      </a:lvl5pPr>
      <a:lvl6pPr marL="321424" algn="l" rtl="0" fontAlgn="base">
        <a:spcBef>
          <a:spcPct val="0"/>
        </a:spcBef>
        <a:spcAft>
          <a:spcPct val="0"/>
        </a:spcAft>
        <a:defRPr sz="1800">
          <a:solidFill>
            <a:srgbClr val="606060"/>
          </a:solidFill>
          <a:latin typeface="+mn-lt"/>
          <a:ea typeface="+mn-ea"/>
          <a:cs typeface="+mn-cs"/>
          <a:sym typeface="Helvetica Neue" charset="0"/>
        </a:defRPr>
      </a:lvl6pPr>
      <a:lvl7pPr marL="642849" algn="l" rtl="0" fontAlgn="base">
        <a:spcBef>
          <a:spcPct val="0"/>
        </a:spcBef>
        <a:spcAft>
          <a:spcPct val="0"/>
        </a:spcAft>
        <a:defRPr sz="1800">
          <a:solidFill>
            <a:srgbClr val="606060"/>
          </a:solidFill>
          <a:latin typeface="+mn-lt"/>
          <a:ea typeface="+mn-ea"/>
          <a:cs typeface="+mn-cs"/>
          <a:sym typeface="Helvetica Neue" charset="0"/>
        </a:defRPr>
      </a:lvl7pPr>
      <a:lvl8pPr marL="964274" algn="l" rtl="0" fontAlgn="base">
        <a:spcBef>
          <a:spcPct val="0"/>
        </a:spcBef>
        <a:spcAft>
          <a:spcPct val="0"/>
        </a:spcAft>
        <a:defRPr sz="1800">
          <a:solidFill>
            <a:srgbClr val="606060"/>
          </a:solidFill>
          <a:latin typeface="+mn-lt"/>
          <a:ea typeface="+mn-ea"/>
          <a:cs typeface="+mn-cs"/>
          <a:sym typeface="Helvetica Neue" charset="0"/>
        </a:defRPr>
      </a:lvl8pPr>
      <a:lvl9pPr marL="1285697" algn="l" rtl="0" fontAlgn="base">
        <a:spcBef>
          <a:spcPct val="0"/>
        </a:spcBef>
        <a:spcAft>
          <a:spcPct val="0"/>
        </a:spcAft>
        <a:defRPr sz="1800">
          <a:solidFill>
            <a:srgbClr val="606060"/>
          </a:solidFill>
          <a:latin typeface="+mn-lt"/>
          <a:ea typeface="+mn-ea"/>
          <a:cs typeface="+mn-cs"/>
          <a:sym typeface="Helvetica Neue" charset="0"/>
        </a:defRPr>
      </a:lvl9pPr>
    </p:bodyStyle>
    <p:otherStyle>
      <a:defPPr>
        <a:defRPr lang="it-IT"/>
      </a:defPPr>
      <a:lvl1pPr marL="0" algn="l" defTabSz="642849" rtl="0" eaLnBrk="1" latinLnBrk="0" hangingPunct="1">
        <a:defRPr sz="1300" kern="1200">
          <a:solidFill>
            <a:schemeClr val="tx1"/>
          </a:solidFill>
          <a:latin typeface="+mn-lt"/>
          <a:ea typeface="+mn-ea"/>
          <a:cs typeface="+mn-cs"/>
        </a:defRPr>
      </a:lvl1pPr>
      <a:lvl2pPr marL="321424" algn="l" defTabSz="642849" rtl="0" eaLnBrk="1" latinLnBrk="0" hangingPunct="1">
        <a:defRPr sz="1300" kern="1200">
          <a:solidFill>
            <a:schemeClr val="tx1"/>
          </a:solidFill>
          <a:latin typeface="+mn-lt"/>
          <a:ea typeface="+mn-ea"/>
          <a:cs typeface="+mn-cs"/>
        </a:defRPr>
      </a:lvl2pPr>
      <a:lvl3pPr marL="642849" algn="l" defTabSz="642849" rtl="0" eaLnBrk="1" latinLnBrk="0" hangingPunct="1">
        <a:defRPr sz="1300" kern="1200">
          <a:solidFill>
            <a:schemeClr val="tx1"/>
          </a:solidFill>
          <a:latin typeface="+mn-lt"/>
          <a:ea typeface="+mn-ea"/>
          <a:cs typeface="+mn-cs"/>
        </a:defRPr>
      </a:lvl3pPr>
      <a:lvl4pPr marL="964274" algn="l" defTabSz="642849" rtl="0" eaLnBrk="1" latinLnBrk="0" hangingPunct="1">
        <a:defRPr sz="1300" kern="1200">
          <a:solidFill>
            <a:schemeClr val="tx1"/>
          </a:solidFill>
          <a:latin typeface="+mn-lt"/>
          <a:ea typeface="+mn-ea"/>
          <a:cs typeface="+mn-cs"/>
        </a:defRPr>
      </a:lvl4pPr>
      <a:lvl5pPr marL="1285697" algn="l" defTabSz="642849" rtl="0" eaLnBrk="1" latinLnBrk="0" hangingPunct="1">
        <a:defRPr sz="1300" kern="1200">
          <a:solidFill>
            <a:schemeClr val="tx1"/>
          </a:solidFill>
          <a:latin typeface="+mn-lt"/>
          <a:ea typeface="+mn-ea"/>
          <a:cs typeface="+mn-cs"/>
        </a:defRPr>
      </a:lvl5pPr>
      <a:lvl6pPr marL="1607123" algn="l" defTabSz="642849" rtl="0" eaLnBrk="1" latinLnBrk="0" hangingPunct="1">
        <a:defRPr sz="1300" kern="1200">
          <a:solidFill>
            <a:schemeClr val="tx1"/>
          </a:solidFill>
          <a:latin typeface="+mn-lt"/>
          <a:ea typeface="+mn-ea"/>
          <a:cs typeface="+mn-cs"/>
        </a:defRPr>
      </a:lvl6pPr>
      <a:lvl7pPr marL="1928546" algn="l" defTabSz="642849" rtl="0" eaLnBrk="1" latinLnBrk="0" hangingPunct="1">
        <a:defRPr sz="1300" kern="1200">
          <a:solidFill>
            <a:schemeClr val="tx1"/>
          </a:solidFill>
          <a:latin typeface="+mn-lt"/>
          <a:ea typeface="+mn-ea"/>
          <a:cs typeface="+mn-cs"/>
        </a:defRPr>
      </a:lvl7pPr>
      <a:lvl8pPr marL="2249971" algn="l" defTabSz="642849" rtl="0" eaLnBrk="1" latinLnBrk="0" hangingPunct="1">
        <a:defRPr sz="1300" kern="1200">
          <a:solidFill>
            <a:schemeClr val="tx1"/>
          </a:solidFill>
          <a:latin typeface="+mn-lt"/>
          <a:ea typeface="+mn-ea"/>
          <a:cs typeface="+mn-cs"/>
        </a:defRPr>
      </a:lvl8pPr>
      <a:lvl9pPr marL="2571396" algn="l" defTabSz="642849"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body" idx="1"/>
          </p:nvPr>
        </p:nvSpPr>
        <p:spPr bwMode="auto">
          <a:xfrm>
            <a:off x="401837" y="1634133"/>
            <a:ext cx="3571875" cy="4616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5713" tIns="35713" rIns="35713" bIns="35713" numCol="1" anchor="t" anchorCtr="0" compatLnSpc="1">
            <a:prstTxWarp prst="textNoShape">
              <a:avLst/>
            </a:prstTxWarp>
          </a:bodyPr>
          <a:lstStyle/>
          <a:p>
            <a:pPr lvl="0"/>
            <a:r>
              <a:rPr lang="en-US" altLang="it-IT" smtClean="0">
                <a:sym typeface="Helvetica Neue" charset="0"/>
              </a:rPr>
              <a:t>Click to edit Master text styles</a:t>
            </a:r>
          </a:p>
          <a:p>
            <a:pPr lvl="1"/>
            <a:r>
              <a:rPr lang="en-US" altLang="it-IT" smtClean="0">
                <a:sym typeface="Helvetica Neue" charset="0"/>
              </a:rPr>
              <a:t>Second level</a:t>
            </a:r>
          </a:p>
          <a:p>
            <a:pPr lvl="2"/>
            <a:r>
              <a:rPr lang="en-US" altLang="it-IT" smtClean="0">
                <a:sym typeface="Helvetica Neue" charset="0"/>
              </a:rPr>
              <a:t>Third level</a:t>
            </a:r>
          </a:p>
          <a:p>
            <a:pPr lvl="3"/>
            <a:r>
              <a:rPr lang="en-US" altLang="it-IT" smtClean="0">
                <a:sym typeface="Helvetica Neue" charset="0"/>
              </a:rPr>
              <a:t>Fourth level</a:t>
            </a:r>
          </a:p>
          <a:p>
            <a:pPr lvl="4"/>
            <a:r>
              <a:rPr lang="en-US" altLang="it-IT" smtClean="0">
                <a:sym typeface="Helvetica Neue" charset="0"/>
              </a:rPr>
              <a:t>Fifth level</a:t>
            </a:r>
          </a:p>
        </p:txBody>
      </p:sp>
      <p:sp>
        <p:nvSpPr>
          <p:cNvPr id="2050" name="Rectangle 2"/>
          <p:cNvSpPr>
            <a:spLocks noGrp="1" noChangeArrowheads="1"/>
          </p:cNvSpPr>
          <p:nvPr>
            <p:ph type="title"/>
          </p:nvPr>
        </p:nvSpPr>
        <p:spPr bwMode="auto">
          <a:xfrm>
            <a:off x="401836" y="232172"/>
            <a:ext cx="8340328"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5713" tIns="35713" rIns="35713" bIns="35713" numCol="1" anchor="b" anchorCtr="0" compatLnSpc="1">
            <a:prstTxWarp prst="textNoShape">
              <a:avLst/>
            </a:prstTxWarp>
          </a:bodyPr>
          <a:lstStyle/>
          <a:p>
            <a:pPr lvl="0"/>
            <a:r>
              <a:rPr lang="en-US" altLang="it-IT" smtClean="0">
                <a:sym typeface="Helvetica Neue Light" charset="0"/>
              </a:rPr>
              <a:t>Click to edit Master title style</a:t>
            </a:r>
          </a:p>
        </p:txBody>
      </p:sp>
      <p:sp>
        <p:nvSpPr>
          <p:cNvPr id="2051" name="Line 3"/>
          <p:cNvSpPr>
            <a:spLocks noChangeShapeType="1"/>
          </p:cNvSpPr>
          <p:nvPr/>
        </p:nvSpPr>
        <p:spPr bwMode="auto">
          <a:xfrm>
            <a:off x="455414" y="1384102"/>
            <a:ext cx="8233172" cy="0"/>
          </a:xfrm>
          <a:prstGeom prst="line">
            <a:avLst/>
          </a:prstGeom>
          <a:noFill/>
          <a:ln w="12700" cap="flat">
            <a:solidFill>
              <a:srgbClr val="88888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it-IT" sz="3000" smtClean="0">
              <a:solidFill>
                <a:srgbClr val="000000"/>
              </a:solidFill>
              <a:latin typeface="Helvetica Neue Light" charset="0"/>
              <a:sym typeface="Helvetica Neue Light" charset="0"/>
            </a:endParaRPr>
          </a:p>
        </p:txBody>
      </p:sp>
    </p:spTree>
    <p:extLst>
      <p:ext uri="{BB962C8B-B14F-4D97-AF65-F5344CB8AC3E}">
        <p14:creationId xmlns:p14="http://schemas.microsoft.com/office/powerpoint/2010/main" val="11037268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000">
          <a:solidFill>
            <a:schemeClr val="tx1"/>
          </a:solidFill>
          <a:latin typeface="+mj-lt"/>
          <a:ea typeface="+mj-ea"/>
          <a:cs typeface="+mj-cs"/>
          <a:sym typeface="Helvetica Neue Light" charset="0"/>
        </a:defRPr>
      </a:lvl1pPr>
      <a:lvl2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2pPr>
      <a:lvl3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3pPr>
      <a:lvl4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4pPr>
      <a:lvl5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5pPr>
      <a:lvl6pPr marL="321424"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6pPr>
      <a:lvl7pPr marL="642849"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7pPr>
      <a:lvl8pPr marL="964274"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8pPr>
      <a:lvl9pPr marL="1285697"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9pPr>
    </p:titleStyle>
    <p:bodyStyle>
      <a:lvl1pPr marL="187498" indent="-187498" algn="l" rtl="0" fontAlgn="base">
        <a:spcBef>
          <a:spcPts val="3375"/>
        </a:spcBef>
        <a:spcAft>
          <a:spcPct val="0"/>
        </a:spcAft>
        <a:buClr>
          <a:srgbClr val="606060"/>
        </a:buClr>
        <a:buSzPct val="100000"/>
        <a:buFont typeface="Helvetica Neue" charset="0"/>
        <a:buChar char="•"/>
        <a:defRPr sz="1800">
          <a:solidFill>
            <a:srgbClr val="606060"/>
          </a:solidFill>
          <a:latin typeface="+mn-lt"/>
          <a:ea typeface="+mn-ea"/>
          <a:cs typeface="+mn-cs"/>
          <a:sym typeface="Helvetica Neue" charset="0"/>
        </a:defRPr>
      </a:lvl1pPr>
      <a:lvl2pPr marL="464279" indent="-187498" algn="l" rtl="0" fontAlgn="base">
        <a:spcBef>
          <a:spcPts val="3375"/>
        </a:spcBef>
        <a:spcAft>
          <a:spcPct val="0"/>
        </a:spcAft>
        <a:buClr>
          <a:srgbClr val="606060"/>
        </a:buClr>
        <a:buSzPct val="100000"/>
        <a:buFont typeface="Helvetica Neue" charset="0"/>
        <a:buChar char="•"/>
        <a:defRPr sz="1800">
          <a:solidFill>
            <a:srgbClr val="606060"/>
          </a:solidFill>
          <a:latin typeface="+mn-lt"/>
          <a:ea typeface="+mn-ea"/>
          <a:cs typeface="+mn-cs"/>
          <a:sym typeface="Helvetica Neue" charset="0"/>
        </a:defRPr>
      </a:lvl2pPr>
      <a:lvl3pPr marL="776775" indent="-187498" algn="l" rtl="0" fontAlgn="base">
        <a:spcBef>
          <a:spcPts val="3375"/>
        </a:spcBef>
        <a:spcAft>
          <a:spcPct val="0"/>
        </a:spcAft>
        <a:buClr>
          <a:srgbClr val="606060"/>
        </a:buClr>
        <a:buSzPct val="100000"/>
        <a:buFont typeface="Helvetica Neue" charset="0"/>
        <a:buChar char="•"/>
        <a:defRPr sz="1800">
          <a:solidFill>
            <a:srgbClr val="606060"/>
          </a:solidFill>
          <a:latin typeface="+mn-lt"/>
          <a:ea typeface="+mn-ea"/>
          <a:cs typeface="+mn-cs"/>
          <a:sym typeface="Helvetica Neue" charset="0"/>
        </a:defRPr>
      </a:lvl3pPr>
      <a:lvl4pPr marL="1089272" indent="-187498" algn="l" rtl="0" fontAlgn="base">
        <a:spcBef>
          <a:spcPts val="3375"/>
        </a:spcBef>
        <a:spcAft>
          <a:spcPct val="0"/>
        </a:spcAft>
        <a:buClr>
          <a:srgbClr val="606060"/>
        </a:buClr>
        <a:buSzPct val="100000"/>
        <a:buFont typeface="Helvetica Neue" charset="0"/>
        <a:buChar char="•"/>
        <a:defRPr sz="1800">
          <a:solidFill>
            <a:srgbClr val="606060"/>
          </a:solidFill>
          <a:latin typeface="+mn-lt"/>
          <a:ea typeface="+mn-ea"/>
          <a:cs typeface="+mn-cs"/>
          <a:sym typeface="Helvetica Neue" charset="0"/>
        </a:defRPr>
      </a:lvl4pPr>
      <a:lvl5pPr marL="1401767" indent="-187498" algn="l" rtl="0" fontAlgn="base">
        <a:spcBef>
          <a:spcPts val="3375"/>
        </a:spcBef>
        <a:spcAft>
          <a:spcPct val="0"/>
        </a:spcAft>
        <a:buClr>
          <a:srgbClr val="606060"/>
        </a:buClr>
        <a:buSzPct val="100000"/>
        <a:buFont typeface="Helvetica Neue" charset="0"/>
        <a:buChar char="•"/>
        <a:defRPr sz="1800">
          <a:solidFill>
            <a:srgbClr val="606060"/>
          </a:solidFill>
          <a:latin typeface="+mn-lt"/>
          <a:ea typeface="+mn-ea"/>
          <a:cs typeface="+mn-cs"/>
          <a:sym typeface="Helvetica Neue" charset="0"/>
        </a:defRPr>
      </a:lvl5pPr>
      <a:lvl6pPr marL="1723192" indent="-187498" algn="l" rtl="0" fontAlgn="base">
        <a:spcBef>
          <a:spcPts val="3375"/>
        </a:spcBef>
        <a:spcAft>
          <a:spcPct val="0"/>
        </a:spcAft>
        <a:buClr>
          <a:srgbClr val="606060"/>
        </a:buClr>
        <a:buSzPct val="100000"/>
        <a:buFont typeface="Helvetica Neue" charset="0"/>
        <a:buChar char="•"/>
        <a:defRPr sz="1800">
          <a:solidFill>
            <a:srgbClr val="606060"/>
          </a:solidFill>
          <a:latin typeface="+mn-lt"/>
          <a:ea typeface="+mn-ea"/>
          <a:cs typeface="+mn-cs"/>
          <a:sym typeface="Helvetica Neue" charset="0"/>
        </a:defRPr>
      </a:lvl6pPr>
      <a:lvl7pPr marL="2044618" indent="-187498" algn="l" rtl="0" fontAlgn="base">
        <a:spcBef>
          <a:spcPts val="3375"/>
        </a:spcBef>
        <a:spcAft>
          <a:spcPct val="0"/>
        </a:spcAft>
        <a:buClr>
          <a:srgbClr val="606060"/>
        </a:buClr>
        <a:buSzPct val="100000"/>
        <a:buFont typeface="Helvetica Neue" charset="0"/>
        <a:buChar char="•"/>
        <a:defRPr sz="1800">
          <a:solidFill>
            <a:srgbClr val="606060"/>
          </a:solidFill>
          <a:latin typeface="+mn-lt"/>
          <a:ea typeface="+mn-ea"/>
          <a:cs typeface="+mn-cs"/>
          <a:sym typeface="Helvetica Neue" charset="0"/>
        </a:defRPr>
      </a:lvl7pPr>
      <a:lvl8pPr marL="2366041" indent="-187498" algn="l" rtl="0" fontAlgn="base">
        <a:spcBef>
          <a:spcPts val="3375"/>
        </a:spcBef>
        <a:spcAft>
          <a:spcPct val="0"/>
        </a:spcAft>
        <a:buClr>
          <a:srgbClr val="606060"/>
        </a:buClr>
        <a:buSzPct val="100000"/>
        <a:buFont typeface="Helvetica Neue" charset="0"/>
        <a:buChar char="•"/>
        <a:defRPr sz="1800">
          <a:solidFill>
            <a:srgbClr val="606060"/>
          </a:solidFill>
          <a:latin typeface="+mn-lt"/>
          <a:ea typeface="+mn-ea"/>
          <a:cs typeface="+mn-cs"/>
          <a:sym typeface="Helvetica Neue" charset="0"/>
        </a:defRPr>
      </a:lvl8pPr>
      <a:lvl9pPr marL="2687465" indent="-187498" algn="l" rtl="0" fontAlgn="base">
        <a:spcBef>
          <a:spcPts val="3375"/>
        </a:spcBef>
        <a:spcAft>
          <a:spcPct val="0"/>
        </a:spcAft>
        <a:buClr>
          <a:srgbClr val="606060"/>
        </a:buClr>
        <a:buSzPct val="100000"/>
        <a:buFont typeface="Helvetica Neue" charset="0"/>
        <a:buChar char="•"/>
        <a:defRPr sz="1800">
          <a:solidFill>
            <a:srgbClr val="606060"/>
          </a:solidFill>
          <a:latin typeface="+mn-lt"/>
          <a:ea typeface="+mn-ea"/>
          <a:cs typeface="+mn-cs"/>
          <a:sym typeface="Helvetica Neue" charset="0"/>
        </a:defRPr>
      </a:lvl9pPr>
    </p:bodyStyle>
    <p:otherStyle>
      <a:defPPr>
        <a:defRPr lang="it-IT"/>
      </a:defPPr>
      <a:lvl1pPr marL="0" algn="l" defTabSz="642849" rtl="0" eaLnBrk="1" latinLnBrk="0" hangingPunct="1">
        <a:defRPr sz="1300" kern="1200">
          <a:solidFill>
            <a:schemeClr val="tx1"/>
          </a:solidFill>
          <a:latin typeface="+mn-lt"/>
          <a:ea typeface="+mn-ea"/>
          <a:cs typeface="+mn-cs"/>
        </a:defRPr>
      </a:lvl1pPr>
      <a:lvl2pPr marL="321424" algn="l" defTabSz="642849" rtl="0" eaLnBrk="1" latinLnBrk="0" hangingPunct="1">
        <a:defRPr sz="1300" kern="1200">
          <a:solidFill>
            <a:schemeClr val="tx1"/>
          </a:solidFill>
          <a:latin typeface="+mn-lt"/>
          <a:ea typeface="+mn-ea"/>
          <a:cs typeface="+mn-cs"/>
        </a:defRPr>
      </a:lvl2pPr>
      <a:lvl3pPr marL="642849" algn="l" defTabSz="642849" rtl="0" eaLnBrk="1" latinLnBrk="0" hangingPunct="1">
        <a:defRPr sz="1300" kern="1200">
          <a:solidFill>
            <a:schemeClr val="tx1"/>
          </a:solidFill>
          <a:latin typeface="+mn-lt"/>
          <a:ea typeface="+mn-ea"/>
          <a:cs typeface="+mn-cs"/>
        </a:defRPr>
      </a:lvl3pPr>
      <a:lvl4pPr marL="964274" algn="l" defTabSz="642849" rtl="0" eaLnBrk="1" latinLnBrk="0" hangingPunct="1">
        <a:defRPr sz="1300" kern="1200">
          <a:solidFill>
            <a:schemeClr val="tx1"/>
          </a:solidFill>
          <a:latin typeface="+mn-lt"/>
          <a:ea typeface="+mn-ea"/>
          <a:cs typeface="+mn-cs"/>
        </a:defRPr>
      </a:lvl4pPr>
      <a:lvl5pPr marL="1285697" algn="l" defTabSz="642849" rtl="0" eaLnBrk="1" latinLnBrk="0" hangingPunct="1">
        <a:defRPr sz="1300" kern="1200">
          <a:solidFill>
            <a:schemeClr val="tx1"/>
          </a:solidFill>
          <a:latin typeface="+mn-lt"/>
          <a:ea typeface="+mn-ea"/>
          <a:cs typeface="+mn-cs"/>
        </a:defRPr>
      </a:lvl5pPr>
      <a:lvl6pPr marL="1607123" algn="l" defTabSz="642849" rtl="0" eaLnBrk="1" latinLnBrk="0" hangingPunct="1">
        <a:defRPr sz="1300" kern="1200">
          <a:solidFill>
            <a:schemeClr val="tx1"/>
          </a:solidFill>
          <a:latin typeface="+mn-lt"/>
          <a:ea typeface="+mn-ea"/>
          <a:cs typeface="+mn-cs"/>
        </a:defRPr>
      </a:lvl6pPr>
      <a:lvl7pPr marL="1928546" algn="l" defTabSz="642849" rtl="0" eaLnBrk="1" latinLnBrk="0" hangingPunct="1">
        <a:defRPr sz="1300" kern="1200">
          <a:solidFill>
            <a:schemeClr val="tx1"/>
          </a:solidFill>
          <a:latin typeface="+mn-lt"/>
          <a:ea typeface="+mn-ea"/>
          <a:cs typeface="+mn-cs"/>
        </a:defRPr>
      </a:lvl7pPr>
      <a:lvl8pPr marL="2249971" algn="l" defTabSz="642849" rtl="0" eaLnBrk="1" latinLnBrk="0" hangingPunct="1">
        <a:defRPr sz="1300" kern="1200">
          <a:solidFill>
            <a:schemeClr val="tx1"/>
          </a:solidFill>
          <a:latin typeface="+mn-lt"/>
          <a:ea typeface="+mn-ea"/>
          <a:cs typeface="+mn-cs"/>
        </a:defRPr>
      </a:lvl8pPr>
      <a:lvl9pPr marL="2571396" algn="l" defTabSz="642849"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6DEB62B-BF99-4697-BE45-B7CCFE9CBB94}" type="datetimeFigureOut">
              <a:rPr lang="it-IT" smtClean="0">
                <a:solidFill>
                  <a:prstClr val="black">
                    <a:tint val="75000"/>
                  </a:prstClr>
                </a:solidFill>
              </a:rPr>
              <a:pPr defTabSz="914400"/>
              <a:t>01/04/2015</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2199898-088C-4F30-998A-4E1A124B99C1}" type="slidenum">
              <a:rPr lang="it-IT" smtClean="0">
                <a:solidFill>
                  <a:prstClr val="black">
                    <a:tint val="75000"/>
                  </a:prstClr>
                </a:solidFill>
              </a:rPr>
              <a:pPr defTabSz="914400"/>
              <a:t>‹#›</a:t>
            </a:fld>
            <a:endParaRPr lang="it-IT">
              <a:solidFill>
                <a:prstClr val="black">
                  <a:tint val="75000"/>
                </a:prstClr>
              </a:solidFill>
            </a:endParaRPr>
          </a:p>
        </p:txBody>
      </p:sp>
    </p:spTree>
    <p:extLst>
      <p:ext uri="{BB962C8B-B14F-4D97-AF65-F5344CB8AC3E}">
        <p14:creationId xmlns:p14="http://schemas.microsoft.com/office/powerpoint/2010/main" val="33856009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tif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tif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2.png"/><Relationship Id="rId7"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41.png"/><Relationship Id="rId5" Type="http://schemas.openxmlformats.org/officeDocument/2006/relationships/image" Target="../media/image40.gif"/><Relationship Id="rId10" Type="http://schemas.openxmlformats.org/officeDocument/2006/relationships/image" Target="../media/image45.png"/><Relationship Id="rId4" Type="http://schemas.openxmlformats.org/officeDocument/2006/relationships/image" Target="../media/image39.jp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gif"/><Relationship Id="rId9" Type="http://schemas.openxmlformats.org/officeDocument/2006/relationships/image" Target="../media/image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73844" y="1052562"/>
            <a:ext cx="8418636" cy="2232422"/>
          </a:xfrm>
          <a:ln/>
        </p:spPr>
        <p:txBody>
          <a:bodyPr/>
          <a:lstStyle/>
          <a:p>
            <a:r>
              <a:rPr lang="en-US" altLang="it-IT" sz="3600" dirty="0"/>
              <a:t>Optical charting of </a:t>
            </a:r>
            <a:br>
              <a:rPr lang="en-US" altLang="it-IT" sz="3600" dirty="0"/>
            </a:br>
            <a:r>
              <a:rPr lang="en-US" altLang="it-IT" sz="3600" dirty="0"/>
              <a:t>brain-wide activation</a:t>
            </a:r>
            <a:br>
              <a:rPr lang="en-US" altLang="it-IT" sz="3600" dirty="0"/>
            </a:br>
            <a:r>
              <a:rPr lang="en-US" altLang="it-IT" sz="3600" dirty="0"/>
              <a:t>maps neuron by neuron</a:t>
            </a:r>
          </a:p>
        </p:txBody>
      </p:sp>
      <p:sp>
        <p:nvSpPr>
          <p:cNvPr id="2" name="Rettangolo 1"/>
          <p:cNvSpPr/>
          <p:nvPr/>
        </p:nvSpPr>
        <p:spPr>
          <a:xfrm>
            <a:off x="473844" y="4093912"/>
            <a:ext cx="7992888" cy="769441"/>
          </a:xfrm>
          <a:prstGeom prst="rect">
            <a:avLst/>
          </a:prstGeom>
        </p:spPr>
        <p:txBody>
          <a:bodyPr wrap="square">
            <a:spAutoFit/>
          </a:bodyPr>
          <a:lstStyle/>
          <a:p>
            <a:r>
              <a:rPr lang="ga-IE" altLang="it-IT" sz="2200" dirty="0"/>
              <a:t>L. Silvestri, N. Rudinskiy, M. Paciscopi, </a:t>
            </a:r>
            <a:r>
              <a:rPr lang="ga-IE" altLang="it-IT" sz="2200" u="sng" dirty="0"/>
              <a:t>M.C. </a:t>
            </a:r>
            <a:r>
              <a:rPr lang="ga-IE" altLang="it-IT" sz="2200" u="sng" dirty="0" smtClean="0"/>
              <a:t>Müllenbroich</a:t>
            </a:r>
            <a:r>
              <a:rPr lang="ga-IE" altLang="it-IT" sz="2200" dirty="0"/>
              <a:t>, I. Costantini, L. Sacconi, P. Frasconi, B.T. Hyman &amp; F.S. </a:t>
            </a:r>
            <a:r>
              <a:rPr lang="ga-IE" altLang="it-IT" sz="2200" dirty="0" smtClean="0"/>
              <a:t>Pavone</a:t>
            </a:r>
          </a:p>
        </p:txBody>
      </p:sp>
      <p:sp>
        <p:nvSpPr>
          <p:cNvPr id="4" name="Rettangolo 3"/>
          <p:cNvSpPr/>
          <p:nvPr/>
        </p:nvSpPr>
        <p:spPr>
          <a:xfrm>
            <a:off x="473844" y="5949280"/>
            <a:ext cx="3381695" cy="584775"/>
          </a:xfrm>
          <a:prstGeom prst="rect">
            <a:avLst/>
          </a:prstGeom>
        </p:spPr>
        <p:txBody>
          <a:bodyPr wrap="none">
            <a:spAutoFit/>
          </a:bodyPr>
          <a:lstStyle/>
          <a:p>
            <a:r>
              <a:rPr lang="en-US" sz="1600" b="1" dirty="0"/>
              <a:t>Focus on Microscopy 2015</a:t>
            </a:r>
          </a:p>
          <a:p>
            <a:r>
              <a:rPr lang="en-US" sz="1600" dirty="0" err="1"/>
              <a:t>Göttingen</a:t>
            </a:r>
            <a:r>
              <a:rPr lang="en-US" sz="1600" dirty="0"/>
              <a:t>, Germany, April 1</a:t>
            </a:r>
            <a:r>
              <a:rPr lang="en-US" sz="1600" baseline="30000" dirty="0"/>
              <a:t>st</a:t>
            </a:r>
            <a:r>
              <a:rPr lang="en-US" sz="1600" dirty="0"/>
              <a:t>, 2015</a:t>
            </a:r>
            <a:endParaRPr lang="it-IT" sz="1600" dirty="0"/>
          </a:p>
        </p:txBody>
      </p:sp>
      <p:pic>
        <p:nvPicPr>
          <p:cNvPr id="5126" name="Picture 6" descr="http://lens.unifi.it/images/lens/logo_le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2104" y="44624"/>
            <a:ext cx="3336400" cy="324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7789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Semantic</a:t>
            </a:r>
            <a:r>
              <a:rPr lang="it-IT" dirty="0" smtClean="0"/>
              <a:t> </a:t>
            </a:r>
            <a:r>
              <a:rPr lang="it-IT" dirty="0" err="1" smtClean="0"/>
              <a:t>deconvolution</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grpSp>
        <p:nvGrpSpPr>
          <p:cNvPr id="4" name="Group 3"/>
          <p:cNvGrpSpPr>
            <a:grpSpLocks noChangeAspect="1"/>
          </p:cNvGrpSpPr>
          <p:nvPr/>
        </p:nvGrpSpPr>
        <p:grpSpPr>
          <a:xfrm>
            <a:off x="2987824" y="3015633"/>
            <a:ext cx="5912177" cy="3414257"/>
            <a:chOff x="603386" y="1700808"/>
            <a:chExt cx="7980167" cy="4608512"/>
          </a:xfrm>
        </p:grpSpPr>
        <p:pic>
          <p:nvPicPr>
            <p:cNvPr id="14" name="Immagin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3251" y="1700808"/>
              <a:ext cx="6430302" cy="4608512"/>
            </a:xfrm>
            <a:prstGeom prst="rect">
              <a:avLst/>
            </a:prstGeom>
            <a:ln>
              <a:noFill/>
            </a:ln>
          </p:spPr>
        </p:pic>
        <p:sp>
          <p:nvSpPr>
            <p:cNvPr id="17" name="Rettangolo 16"/>
            <p:cNvSpPr/>
            <p:nvPr/>
          </p:nvSpPr>
          <p:spPr>
            <a:xfrm>
              <a:off x="880705" y="2564904"/>
              <a:ext cx="962122" cy="584775"/>
            </a:xfrm>
            <a:prstGeom prst="rect">
              <a:avLst/>
            </a:prstGeom>
          </p:spPr>
          <p:txBody>
            <a:bodyPr wrap="none">
              <a:spAutoFit/>
            </a:bodyPr>
            <a:lstStyle/>
            <a:p>
              <a:pPr algn="ctr"/>
              <a:r>
                <a:rPr lang="en-US" sz="1600" b="1" dirty="0" smtClean="0">
                  <a:solidFill>
                    <a:schemeClr val="tx1">
                      <a:lumMod val="65000"/>
                      <a:lumOff val="35000"/>
                    </a:schemeClr>
                  </a:solidFill>
                </a:rPr>
                <a:t>Original</a:t>
              </a:r>
            </a:p>
            <a:p>
              <a:pPr algn="ctr"/>
              <a:r>
                <a:rPr lang="en-US" sz="1600" b="1" dirty="0" smtClean="0">
                  <a:solidFill>
                    <a:schemeClr val="tx1">
                      <a:lumMod val="65000"/>
                      <a:lumOff val="35000"/>
                    </a:schemeClr>
                  </a:solidFill>
                </a:rPr>
                <a:t>images</a:t>
              </a:r>
              <a:endParaRPr lang="it-IT" sz="1600" b="1" dirty="0"/>
            </a:p>
          </p:txBody>
        </p:sp>
        <p:sp>
          <p:nvSpPr>
            <p:cNvPr id="18" name="Rettangolo 17"/>
            <p:cNvSpPr/>
            <p:nvPr/>
          </p:nvSpPr>
          <p:spPr>
            <a:xfrm>
              <a:off x="603386" y="4797152"/>
              <a:ext cx="1516761" cy="584775"/>
            </a:xfrm>
            <a:prstGeom prst="rect">
              <a:avLst/>
            </a:prstGeom>
          </p:spPr>
          <p:txBody>
            <a:bodyPr wrap="none">
              <a:spAutoFit/>
            </a:bodyPr>
            <a:lstStyle/>
            <a:p>
              <a:pPr algn="ctr"/>
              <a:r>
                <a:rPr lang="en-US" sz="1600" b="1" dirty="0" err="1" smtClean="0">
                  <a:solidFill>
                    <a:schemeClr val="tx1">
                      <a:lumMod val="65000"/>
                      <a:lumOff val="35000"/>
                    </a:schemeClr>
                  </a:solidFill>
                </a:rPr>
                <a:t>Deconvolved</a:t>
              </a:r>
              <a:endParaRPr lang="en-US" sz="1600" b="1" dirty="0" smtClean="0">
                <a:solidFill>
                  <a:schemeClr val="tx1">
                    <a:lumMod val="65000"/>
                    <a:lumOff val="35000"/>
                  </a:schemeClr>
                </a:solidFill>
              </a:endParaRPr>
            </a:p>
            <a:p>
              <a:pPr algn="ctr"/>
              <a:r>
                <a:rPr lang="en-US" sz="1600" b="1" dirty="0" smtClean="0">
                  <a:solidFill>
                    <a:schemeClr val="tx1">
                      <a:lumMod val="65000"/>
                      <a:lumOff val="35000"/>
                    </a:schemeClr>
                  </a:solidFill>
                </a:rPr>
                <a:t>images</a:t>
              </a:r>
              <a:endParaRPr lang="it-IT" sz="1600" b="1" dirty="0"/>
            </a:p>
          </p:txBody>
        </p:sp>
      </p:grpSp>
      <p:pic>
        <p:nvPicPr>
          <p:cNvPr id="9" name="Picture 8"/>
          <p:cNvPicPr>
            <a:picLocks noChangeAspect="1" noChangeArrowheads="1"/>
          </p:cNvPicPr>
          <p:nvPr/>
        </p:nvPicPr>
        <p:blipFill>
          <a:blip r:embed="rId5" cstate="print"/>
          <a:srcRect/>
          <a:stretch>
            <a:fillRect/>
          </a:stretch>
        </p:blipFill>
        <p:spPr bwMode="auto">
          <a:xfrm>
            <a:off x="401835" y="1548796"/>
            <a:ext cx="2452739" cy="2240244"/>
          </a:xfrm>
          <a:prstGeom prst="rect">
            <a:avLst/>
          </a:prstGeom>
          <a:noFill/>
          <a:ln w="9525">
            <a:noFill/>
            <a:round/>
            <a:headEnd/>
            <a:tailEnd/>
          </a:ln>
          <a:effectLst/>
        </p:spPr>
      </p:pic>
      <p:sp>
        <p:nvSpPr>
          <p:cNvPr id="5" name="TextBox 4"/>
          <p:cNvSpPr txBox="1"/>
          <p:nvPr/>
        </p:nvSpPr>
        <p:spPr>
          <a:xfrm>
            <a:off x="2977158" y="1548796"/>
            <a:ext cx="5765006" cy="1015663"/>
          </a:xfrm>
          <a:prstGeom prst="rect">
            <a:avLst/>
          </a:prstGeom>
          <a:noFill/>
        </p:spPr>
        <p:txBody>
          <a:bodyPr wrap="square" rtlCol="0">
            <a:spAutoFit/>
          </a:bodyPr>
          <a:lstStyle/>
          <a:p>
            <a:r>
              <a:rPr lang="ga-IE" sz="2000" dirty="0" smtClean="0"/>
              <a:t>This method has been successfully applied to localise </a:t>
            </a:r>
            <a:r>
              <a:rPr lang="ga-IE" sz="2000" dirty="0" smtClean="0"/>
              <a:t>Purkinje </a:t>
            </a:r>
            <a:r>
              <a:rPr lang="ga-IE" sz="2000" dirty="0" smtClean="0"/>
              <a:t>cells in the </a:t>
            </a:r>
            <a:r>
              <a:rPr lang="ga-IE" sz="2000" dirty="0" smtClean="0"/>
              <a:t>entire cerebellum of a L7-GFP mouse.</a:t>
            </a:r>
            <a:endParaRPr lang="ga-IE" sz="2000" dirty="0"/>
          </a:p>
        </p:txBody>
      </p:sp>
    </p:spTree>
    <p:extLst>
      <p:ext uri="{BB962C8B-B14F-4D97-AF65-F5344CB8AC3E}">
        <p14:creationId xmlns:p14="http://schemas.microsoft.com/office/powerpoint/2010/main" val="286239714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Semantic</a:t>
            </a:r>
            <a:r>
              <a:rPr lang="it-IT" dirty="0" smtClean="0"/>
              <a:t> </a:t>
            </a:r>
            <a:r>
              <a:rPr lang="it-IT" dirty="0" err="1" smtClean="0"/>
              <a:t>deconvolution</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19" name="Rettangolo 18"/>
          <p:cNvSpPr/>
          <p:nvPr/>
        </p:nvSpPr>
        <p:spPr>
          <a:xfrm>
            <a:off x="6163697" y="6531555"/>
            <a:ext cx="2980303" cy="307777"/>
          </a:xfrm>
          <a:prstGeom prst="rect">
            <a:avLst/>
          </a:prstGeom>
        </p:spPr>
        <p:txBody>
          <a:bodyPr wrap="none">
            <a:spAutoFit/>
          </a:bodyPr>
          <a:lstStyle/>
          <a:p>
            <a:r>
              <a:rPr lang="en-US" sz="1400" dirty="0" err="1" smtClean="0">
                <a:solidFill>
                  <a:schemeClr val="tx1">
                    <a:lumMod val="65000"/>
                    <a:lumOff val="35000"/>
                  </a:schemeClr>
                </a:solidFill>
              </a:rPr>
              <a:t>Frasconi</a:t>
            </a:r>
            <a:r>
              <a:rPr lang="en-US" sz="1400" dirty="0" smtClean="0">
                <a:solidFill>
                  <a:schemeClr val="tx1">
                    <a:lumMod val="65000"/>
                    <a:lumOff val="35000"/>
                  </a:schemeClr>
                </a:solidFill>
              </a:rPr>
              <a:t> et al., Bioinformatics 2014</a:t>
            </a:r>
            <a:endParaRPr lang="it-IT" sz="1400" dirty="0"/>
          </a:p>
        </p:txBody>
      </p:sp>
      <p:pic>
        <p:nvPicPr>
          <p:cNvPr id="4" name="Immagin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0" y="1700808"/>
            <a:ext cx="9170914" cy="3908330"/>
          </a:xfrm>
          <a:prstGeom prst="rect">
            <a:avLst/>
          </a:prstGeom>
        </p:spPr>
      </p:pic>
      <p:sp>
        <p:nvSpPr>
          <p:cNvPr id="10" name="Rettangolo 9"/>
          <p:cNvSpPr/>
          <p:nvPr/>
        </p:nvSpPr>
        <p:spPr>
          <a:xfrm>
            <a:off x="251520" y="5661248"/>
            <a:ext cx="8640960" cy="830997"/>
          </a:xfrm>
          <a:prstGeom prst="rect">
            <a:avLst/>
          </a:prstGeom>
        </p:spPr>
        <p:txBody>
          <a:bodyPr wrap="square">
            <a:spAutoFit/>
          </a:bodyPr>
          <a:lstStyle/>
          <a:p>
            <a:pPr algn="ctr"/>
            <a:r>
              <a:rPr lang="en-US" sz="1600" dirty="0" smtClean="0">
                <a:solidFill>
                  <a:schemeClr val="tx1">
                    <a:lumMod val="65000"/>
                    <a:lumOff val="35000"/>
                  </a:schemeClr>
                </a:solidFill>
                <a:latin typeface="+mj-lt"/>
              </a:rPr>
              <a:t>224’222 Purkinje cells automatically localized in the cerebellum of an L7-GFP mouse. Precision (true positives/all </a:t>
            </a:r>
            <a:r>
              <a:rPr lang="en-US" sz="1600" u="sng" dirty="0" smtClean="0">
                <a:solidFill>
                  <a:schemeClr val="tx1">
                    <a:lumMod val="65000"/>
                    <a:lumOff val="35000"/>
                  </a:schemeClr>
                </a:solidFill>
                <a:latin typeface="+mj-lt"/>
              </a:rPr>
              <a:t>localized</a:t>
            </a:r>
            <a:r>
              <a:rPr lang="en-US" sz="1600" dirty="0" smtClean="0">
                <a:solidFill>
                  <a:schemeClr val="tx1">
                    <a:lumMod val="65000"/>
                    <a:lumOff val="35000"/>
                  </a:schemeClr>
                </a:solidFill>
                <a:latin typeface="+mj-lt"/>
              </a:rPr>
              <a:t> cells) is 95%, recall (true positives/all </a:t>
            </a:r>
            <a:r>
              <a:rPr lang="en-US" sz="1600" u="sng" dirty="0" smtClean="0">
                <a:solidFill>
                  <a:schemeClr val="tx1">
                    <a:lumMod val="65000"/>
                    <a:lumOff val="35000"/>
                  </a:schemeClr>
                </a:solidFill>
                <a:latin typeface="+mj-lt"/>
              </a:rPr>
              <a:t>real</a:t>
            </a:r>
            <a:r>
              <a:rPr lang="en-US" sz="1600" dirty="0" smtClean="0">
                <a:solidFill>
                  <a:schemeClr val="tx1">
                    <a:lumMod val="65000"/>
                    <a:lumOff val="35000"/>
                  </a:schemeClr>
                </a:solidFill>
                <a:latin typeface="+mj-lt"/>
              </a:rPr>
              <a:t> cells) 97%</a:t>
            </a:r>
          </a:p>
          <a:p>
            <a:pPr algn="ctr"/>
            <a:r>
              <a:rPr lang="en-US" sz="1600" dirty="0" smtClean="0">
                <a:solidFill>
                  <a:schemeClr val="tx1">
                    <a:lumMod val="65000"/>
                    <a:lumOff val="35000"/>
                  </a:schemeClr>
                </a:solidFill>
                <a:latin typeface="+mj-lt"/>
                <a:cs typeface="Times New Roman" panose="02020603050405020304" pitchFamily="18" charset="0"/>
              </a:rPr>
              <a:t>~ 1 day of computation on a 16-cores workstation to analyze 120 </a:t>
            </a:r>
            <a:r>
              <a:rPr lang="en-US" sz="1600" dirty="0" err="1" smtClean="0">
                <a:solidFill>
                  <a:schemeClr val="tx1">
                    <a:lumMod val="65000"/>
                    <a:lumOff val="35000"/>
                  </a:schemeClr>
                </a:solidFill>
                <a:latin typeface="+mj-lt"/>
                <a:cs typeface="Times New Roman" panose="02020603050405020304" pitchFamily="18" charset="0"/>
              </a:rPr>
              <a:t>Gvoxels</a:t>
            </a:r>
            <a:endParaRPr lang="it-IT" sz="1600" dirty="0">
              <a:latin typeface="+mj-lt"/>
            </a:endParaRPr>
          </a:p>
        </p:txBody>
      </p:sp>
    </p:spTree>
    <p:extLst>
      <p:ext uri="{BB962C8B-B14F-4D97-AF65-F5344CB8AC3E}">
        <p14:creationId xmlns:p14="http://schemas.microsoft.com/office/powerpoint/2010/main" val="367006949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01836" y="232172"/>
            <a:ext cx="7194500" cy="982266"/>
          </a:xfrm>
        </p:spPr>
        <p:txBody>
          <a:bodyPr/>
          <a:lstStyle/>
          <a:p>
            <a:r>
              <a:rPr lang="ga-IE" dirty="0" smtClean="0"/>
              <a:t>Towards localisation of individual neurons in the whole brain</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33" name="Rettangolo 32"/>
          <p:cNvSpPr/>
          <p:nvPr/>
        </p:nvSpPr>
        <p:spPr>
          <a:xfrm>
            <a:off x="407556" y="1484784"/>
            <a:ext cx="4284172" cy="1323439"/>
          </a:xfrm>
          <a:prstGeom prst="rect">
            <a:avLst/>
          </a:prstGeom>
        </p:spPr>
        <p:txBody>
          <a:bodyPr wrap="square">
            <a:spAutoFit/>
          </a:bodyPr>
          <a:lstStyle/>
          <a:p>
            <a:pPr algn="just"/>
            <a:r>
              <a:rPr lang="it-IT" altLang="it-IT" sz="1600" dirty="0" smtClean="0">
                <a:solidFill>
                  <a:schemeClr val="bg2">
                    <a:lumMod val="75000"/>
                  </a:schemeClr>
                </a:solidFill>
                <a:latin typeface="Helvetica Neue Light" charset="0"/>
                <a:sym typeface="Helvetica Neue Light" charset="0"/>
              </a:rPr>
              <a:t>In large </a:t>
            </a:r>
            <a:r>
              <a:rPr lang="it-IT" altLang="it-IT" sz="1600" dirty="0" err="1" smtClean="0">
                <a:solidFill>
                  <a:schemeClr val="bg2">
                    <a:lumMod val="75000"/>
                  </a:schemeClr>
                </a:solidFill>
                <a:latin typeface="Helvetica Neue Light" charset="0"/>
                <a:sym typeface="Helvetica Neue Light" charset="0"/>
              </a:rPr>
              <a:t>cleared</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specimens</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residual</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scattering</a:t>
            </a:r>
            <a:r>
              <a:rPr lang="it-IT" altLang="it-IT" sz="1600" dirty="0" smtClean="0">
                <a:solidFill>
                  <a:schemeClr val="bg2">
                    <a:lumMod val="75000"/>
                  </a:schemeClr>
                </a:solidFill>
                <a:latin typeface="Helvetica Neue Light" charset="0"/>
                <a:sym typeface="Helvetica Neue Light" charset="0"/>
              </a:rPr>
              <a:t> inside the </a:t>
            </a:r>
            <a:r>
              <a:rPr lang="it-IT" altLang="it-IT" sz="1600" dirty="0" err="1" smtClean="0">
                <a:solidFill>
                  <a:schemeClr val="bg2">
                    <a:lumMod val="75000"/>
                  </a:schemeClr>
                </a:solidFill>
                <a:latin typeface="Helvetica Neue Light" charset="0"/>
                <a:sym typeface="Helvetica Neue Light" charset="0"/>
              </a:rPr>
              <a:t>tissue</a:t>
            </a:r>
            <a:r>
              <a:rPr lang="it-IT" altLang="it-IT" sz="1600" dirty="0" smtClean="0">
                <a:solidFill>
                  <a:schemeClr val="bg2">
                    <a:lumMod val="75000"/>
                  </a:schemeClr>
                </a:solidFill>
                <a:latin typeface="Helvetica Neue Light" charset="0"/>
                <a:sym typeface="Helvetica Neue Light" charset="0"/>
              </a:rPr>
              <a:t> reduce the </a:t>
            </a:r>
            <a:r>
              <a:rPr lang="it-IT" altLang="it-IT" sz="1600" dirty="0" err="1" smtClean="0">
                <a:solidFill>
                  <a:schemeClr val="bg2">
                    <a:lumMod val="75000"/>
                  </a:schemeClr>
                </a:solidFill>
                <a:latin typeface="Helvetica Neue Light" charset="0"/>
                <a:sym typeface="Helvetica Neue Light" charset="0"/>
              </a:rPr>
              <a:t>useful</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amount</a:t>
            </a:r>
            <a:r>
              <a:rPr lang="it-IT" altLang="it-IT" sz="1600" dirty="0" smtClean="0">
                <a:solidFill>
                  <a:schemeClr val="bg2">
                    <a:lumMod val="75000"/>
                  </a:schemeClr>
                </a:solidFill>
                <a:latin typeface="Helvetica Neue Light" charset="0"/>
                <a:sym typeface="Helvetica Neue Light" charset="0"/>
              </a:rPr>
              <a:t> of </a:t>
            </a:r>
            <a:r>
              <a:rPr lang="it-IT" altLang="it-IT" sz="1600" dirty="0" err="1" smtClean="0">
                <a:solidFill>
                  <a:schemeClr val="bg2">
                    <a:lumMod val="75000"/>
                  </a:schemeClr>
                </a:solidFill>
                <a:latin typeface="Helvetica Neue Light" charset="0"/>
                <a:sym typeface="Helvetica Neue Light" charset="0"/>
              </a:rPr>
              <a:t>photons</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that</a:t>
            </a:r>
            <a:r>
              <a:rPr lang="it-IT" altLang="it-IT" sz="1600" dirty="0" smtClean="0">
                <a:solidFill>
                  <a:schemeClr val="bg2">
                    <a:lumMod val="75000"/>
                  </a:schemeClr>
                </a:solidFill>
                <a:latin typeface="Helvetica Neue Light" charset="0"/>
                <a:sym typeface="Helvetica Neue Light" charset="0"/>
              </a:rPr>
              <a:t> can be </a:t>
            </a:r>
            <a:r>
              <a:rPr lang="it-IT" altLang="it-IT" sz="1600" dirty="0" err="1" smtClean="0">
                <a:solidFill>
                  <a:schemeClr val="bg2">
                    <a:lumMod val="75000"/>
                  </a:schemeClr>
                </a:solidFill>
                <a:latin typeface="Helvetica Neue Light" charset="0"/>
                <a:sym typeface="Helvetica Neue Light" charset="0"/>
              </a:rPr>
              <a:t>collected</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when</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going</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deep</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either</a:t>
            </a:r>
            <a:r>
              <a:rPr lang="it-IT" altLang="it-IT" sz="1600" dirty="0" smtClean="0">
                <a:solidFill>
                  <a:schemeClr val="bg2">
                    <a:lumMod val="75000"/>
                  </a:schemeClr>
                </a:solidFill>
                <a:latin typeface="Helvetica Neue Light" charset="0"/>
                <a:sym typeface="Helvetica Neue Light" charset="0"/>
              </a:rPr>
              <a:t> in </a:t>
            </a:r>
            <a:r>
              <a:rPr lang="it-IT" altLang="it-IT" sz="1600" dirty="0" err="1" smtClean="0">
                <a:solidFill>
                  <a:schemeClr val="bg2">
                    <a:lumMod val="75000"/>
                  </a:schemeClr>
                </a:solidFill>
                <a:latin typeface="Helvetica Neue Light" charset="0"/>
                <a:sym typeface="Helvetica Neue Light" charset="0"/>
              </a:rPr>
              <a:t>excitation</a:t>
            </a:r>
            <a:r>
              <a:rPr lang="it-IT" altLang="it-IT" sz="1600" dirty="0" smtClean="0">
                <a:solidFill>
                  <a:schemeClr val="bg2">
                    <a:lumMod val="75000"/>
                  </a:schemeClr>
                </a:solidFill>
                <a:latin typeface="Helvetica Neue Light" charset="0"/>
                <a:sym typeface="Helvetica Neue Light" charset="0"/>
              </a:rPr>
              <a:t> or </a:t>
            </a:r>
            <a:r>
              <a:rPr lang="it-IT" altLang="it-IT" sz="1600" dirty="0" err="1" smtClean="0">
                <a:solidFill>
                  <a:schemeClr val="bg2">
                    <a:lumMod val="75000"/>
                  </a:schemeClr>
                </a:solidFill>
                <a:latin typeface="Helvetica Neue Light" charset="0"/>
                <a:sym typeface="Helvetica Neue Light" charset="0"/>
              </a:rPr>
              <a:t>detection</a:t>
            </a:r>
            <a:endParaRPr lang="it-IT" sz="1600" dirty="0"/>
          </a:p>
        </p:txBody>
      </p:sp>
      <p:sp>
        <p:nvSpPr>
          <p:cNvPr id="5" name="Ovale 4"/>
          <p:cNvSpPr/>
          <p:nvPr/>
        </p:nvSpPr>
        <p:spPr bwMode="auto">
          <a:xfrm>
            <a:off x="1655676" y="4041068"/>
            <a:ext cx="1440160" cy="1440160"/>
          </a:xfrm>
          <a:prstGeom prst="ellipse">
            <a:avLst/>
          </a:prstGeom>
          <a:solidFill>
            <a:schemeClr val="accent3">
              <a:lumMod val="85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18" name="Fascicolazione 17"/>
          <p:cNvSpPr/>
          <p:nvPr/>
        </p:nvSpPr>
        <p:spPr bwMode="auto">
          <a:xfrm rot="5400000">
            <a:off x="2051720" y="2852936"/>
            <a:ext cx="648072" cy="3816424"/>
          </a:xfrm>
          <a:prstGeom prst="flowChartCollate">
            <a:avLst/>
          </a:prstGeom>
          <a:gradFill flip="none" rotWithShape="1">
            <a:gsLst>
              <a:gs pos="0">
                <a:srgbClr val="043CAC"/>
              </a:gs>
              <a:gs pos="50000">
                <a:srgbClr val="043CAC">
                  <a:tint val="44500"/>
                  <a:satMod val="160000"/>
                </a:srgbClr>
              </a:gs>
              <a:gs pos="100000">
                <a:srgbClr val="FFFFFF"/>
              </a:gs>
            </a:gsLst>
            <a:lin ang="16200000" scaled="1"/>
            <a:tileRect/>
          </a:gra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grpSp>
        <p:nvGrpSpPr>
          <p:cNvPr id="24" name="Gruppo 23"/>
          <p:cNvGrpSpPr/>
          <p:nvPr/>
        </p:nvGrpSpPr>
        <p:grpSpPr>
          <a:xfrm>
            <a:off x="359532" y="2926025"/>
            <a:ext cx="4032448" cy="794990"/>
            <a:chOff x="539552" y="2706018"/>
            <a:chExt cx="4032448" cy="794990"/>
          </a:xfrm>
        </p:grpSpPr>
        <p:sp>
          <p:nvSpPr>
            <p:cNvPr id="20" name="Operazione manuale 19"/>
            <p:cNvSpPr/>
            <p:nvPr/>
          </p:nvSpPr>
          <p:spPr bwMode="auto">
            <a:xfrm>
              <a:off x="1259632" y="3356992"/>
              <a:ext cx="2520280" cy="144016"/>
            </a:xfrm>
            <a:prstGeom prst="flowChartManualOperation">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21" name="Elaborazione 20"/>
            <p:cNvSpPr/>
            <p:nvPr/>
          </p:nvSpPr>
          <p:spPr bwMode="auto">
            <a:xfrm>
              <a:off x="1252792" y="3061629"/>
              <a:ext cx="2527120" cy="295363"/>
            </a:xfrm>
            <a:prstGeom prst="flowChartProcess">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23" name="Elaborazione 22"/>
            <p:cNvSpPr/>
            <p:nvPr/>
          </p:nvSpPr>
          <p:spPr bwMode="auto">
            <a:xfrm>
              <a:off x="539552" y="2706018"/>
              <a:ext cx="4032448" cy="578966"/>
            </a:xfrm>
            <a:prstGeom prst="flowChartProcess">
              <a:avLst/>
            </a:prstGeom>
            <a:solidFill>
              <a:srgbClr val="FFFFFF"/>
            </a:solidFill>
            <a:ln w="25400" cap="flat" cmpd="sng" algn="ctr">
              <a:noFill/>
              <a:prstDash val="solid"/>
              <a:round/>
              <a:headEnd type="none" w="med" len="med"/>
              <a:tailEnd type="none" w="med" len="med"/>
            </a:ln>
            <a:effectLst>
              <a:softEdge rad="127000"/>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grpSp>
      <p:sp>
        <p:nvSpPr>
          <p:cNvPr id="25" name="CasellaDiTesto 24"/>
          <p:cNvSpPr txBox="1"/>
          <p:nvPr/>
        </p:nvSpPr>
        <p:spPr>
          <a:xfrm>
            <a:off x="1367644" y="2946430"/>
            <a:ext cx="2016224" cy="338554"/>
          </a:xfrm>
          <a:prstGeom prst="rect">
            <a:avLst/>
          </a:prstGeom>
          <a:noFill/>
        </p:spPr>
        <p:txBody>
          <a:bodyPr wrap="square" rtlCol="0">
            <a:spAutoFit/>
          </a:bodyPr>
          <a:lstStyle/>
          <a:p>
            <a:pPr algn="ctr"/>
            <a:r>
              <a:rPr lang="it-IT" sz="1600" dirty="0" err="1" smtClean="0">
                <a:solidFill>
                  <a:schemeClr val="tx1">
                    <a:lumMod val="65000"/>
                    <a:lumOff val="35000"/>
                  </a:schemeClr>
                </a:solidFill>
              </a:rPr>
              <a:t>Detection</a:t>
            </a:r>
            <a:r>
              <a:rPr lang="it-IT" sz="1600" dirty="0" smtClean="0">
                <a:solidFill>
                  <a:schemeClr val="tx1">
                    <a:lumMod val="65000"/>
                    <a:lumOff val="35000"/>
                  </a:schemeClr>
                </a:solidFill>
              </a:rPr>
              <a:t> </a:t>
            </a:r>
            <a:r>
              <a:rPr lang="it-IT" sz="1600" dirty="0" err="1" smtClean="0">
                <a:solidFill>
                  <a:schemeClr val="tx1">
                    <a:lumMod val="65000"/>
                    <a:lumOff val="35000"/>
                  </a:schemeClr>
                </a:solidFill>
              </a:rPr>
              <a:t>objective</a:t>
            </a:r>
            <a:endParaRPr lang="it-IT" sz="1600" dirty="0">
              <a:solidFill>
                <a:schemeClr val="tx1">
                  <a:lumMod val="65000"/>
                  <a:lumOff val="35000"/>
                </a:schemeClr>
              </a:solidFill>
            </a:endParaRPr>
          </a:p>
        </p:txBody>
      </p:sp>
      <p:cxnSp>
        <p:nvCxnSpPr>
          <p:cNvPr id="31" name="Connettore 2 30"/>
          <p:cNvCxnSpPr/>
          <p:nvPr/>
        </p:nvCxnSpPr>
        <p:spPr bwMode="auto">
          <a:xfrm>
            <a:off x="1763688" y="5805264"/>
            <a:ext cx="1440160" cy="0"/>
          </a:xfrm>
          <a:prstGeom prst="straightConnector1">
            <a:avLst/>
          </a:prstGeom>
          <a:solidFill>
            <a:srgbClr val="BFBFBF"/>
          </a:solidFill>
          <a:ln w="25400" cap="flat" cmpd="sng" algn="ctr">
            <a:solidFill>
              <a:srgbClr val="00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Connettore 2 33"/>
          <p:cNvCxnSpPr/>
          <p:nvPr/>
        </p:nvCxnSpPr>
        <p:spPr bwMode="auto">
          <a:xfrm rot="5400000">
            <a:off x="2721348" y="4869160"/>
            <a:ext cx="1440160" cy="0"/>
          </a:xfrm>
          <a:prstGeom prst="straightConnector1">
            <a:avLst/>
          </a:prstGeom>
          <a:solidFill>
            <a:srgbClr val="BFBFBF"/>
          </a:solidFill>
          <a:ln w="25400" cap="flat" cmpd="sng" algn="ctr">
            <a:solidFill>
              <a:srgbClr val="00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CasellaDiTesto 34"/>
          <p:cNvSpPr txBox="1"/>
          <p:nvPr/>
        </p:nvSpPr>
        <p:spPr>
          <a:xfrm rot="5400000">
            <a:off x="2710605" y="4627875"/>
            <a:ext cx="2016224" cy="338554"/>
          </a:xfrm>
          <a:prstGeom prst="rect">
            <a:avLst/>
          </a:prstGeom>
          <a:noFill/>
        </p:spPr>
        <p:txBody>
          <a:bodyPr wrap="square" rtlCol="0">
            <a:spAutoFit/>
          </a:bodyPr>
          <a:lstStyle/>
          <a:p>
            <a:pPr algn="ctr"/>
            <a:r>
              <a:rPr lang="it-IT" sz="1600" dirty="0" smtClean="0">
                <a:solidFill>
                  <a:schemeClr val="tx1">
                    <a:lumMod val="65000"/>
                    <a:lumOff val="35000"/>
                  </a:schemeClr>
                </a:solidFill>
              </a:rPr>
              <a:t>Image </a:t>
            </a:r>
            <a:r>
              <a:rPr lang="it-IT" sz="1600" dirty="0" err="1" smtClean="0">
                <a:solidFill>
                  <a:schemeClr val="tx1">
                    <a:lumMod val="65000"/>
                    <a:lumOff val="35000"/>
                  </a:schemeClr>
                </a:solidFill>
              </a:rPr>
              <a:t>degradation</a:t>
            </a:r>
            <a:endParaRPr lang="it-IT" sz="1600" dirty="0">
              <a:solidFill>
                <a:schemeClr val="tx1">
                  <a:lumMod val="65000"/>
                  <a:lumOff val="35000"/>
                </a:schemeClr>
              </a:solidFill>
            </a:endParaRPr>
          </a:p>
        </p:txBody>
      </p:sp>
      <p:sp>
        <p:nvSpPr>
          <p:cNvPr id="36" name="CasellaDiTesto 35"/>
          <p:cNvSpPr txBox="1"/>
          <p:nvPr/>
        </p:nvSpPr>
        <p:spPr>
          <a:xfrm>
            <a:off x="1367644" y="5843194"/>
            <a:ext cx="2016224" cy="338554"/>
          </a:xfrm>
          <a:prstGeom prst="rect">
            <a:avLst/>
          </a:prstGeom>
          <a:noFill/>
        </p:spPr>
        <p:txBody>
          <a:bodyPr wrap="square" rtlCol="0">
            <a:spAutoFit/>
          </a:bodyPr>
          <a:lstStyle/>
          <a:p>
            <a:pPr algn="ctr"/>
            <a:r>
              <a:rPr lang="it-IT" sz="1600" dirty="0" smtClean="0">
                <a:solidFill>
                  <a:schemeClr val="tx1">
                    <a:lumMod val="65000"/>
                    <a:lumOff val="35000"/>
                  </a:schemeClr>
                </a:solidFill>
              </a:rPr>
              <a:t>Image </a:t>
            </a:r>
            <a:r>
              <a:rPr lang="it-IT" sz="1600" dirty="0" err="1" smtClean="0">
                <a:solidFill>
                  <a:schemeClr val="tx1">
                    <a:lumMod val="65000"/>
                    <a:lumOff val="35000"/>
                  </a:schemeClr>
                </a:solidFill>
              </a:rPr>
              <a:t>degradation</a:t>
            </a:r>
            <a:endParaRPr lang="it-IT" sz="1600" dirty="0">
              <a:solidFill>
                <a:schemeClr val="tx1">
                  <a:lumMod val="65000"/>
                  <a:lumOff val="35000"/>
                </a:schemeClr>
              </a:solidFill>
            </a:endParaRPr>
          </a:p>
        </p:txBody>
      </p:sp>
      <p:grpSp>
        <p:nvGrpSpPr>
          <p:cNvPr id="47" name="Gruppo 46"/>
          <p:cNvGrpSpPr/>
          <p:nvPr/>
        </p:nvGrpSpPr>
        <p:grpSpPr>
          <a:xfrm>
            <a:off x="4788024" y="1606230"/>
            <a:ext cx="4030688" cy="3694978"/>
            <a:chOff x="5234732" y="1709173"/>
            <a:chExt cx="3622335" cy="3320636"/>
          </a:xfrm>
        </p:grpSpPr>
        <p:sp>
          <p:nvSpPr>
            <p:cNvPr id="46" name="Elaborazione 45"/>
            <p:cNvSpPr/>
            <p:nvPr/>
          </p:nvSpPr>
          <p:spPr bwMode="auto">
            <a:xfrm>
              <a:off x="8316416" y="1709173"/>
              <a:ext cx="406884" cy="3320636"/>
            </a:xfrm>
            <a:prstGeom prst="flowChartProcess">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grpSp>
          <p:nvGrpSpPr>
            <p:cNvPr id="32" name="Gruppo 31"/>
            <p:cNvGrpSpPr/>
            <p:nvPr/>
          </p:nvGrpSpPr>
          <p:grpSpPr>
            <a:xfrm>
              <a:off x="5234732" y="1709173"/>
              <a:ext cx="3622335" cy="3320636"/>
              <a:chOff x="5133123" y="2380032"/>
              <a:chExt cx="3622335" cy="3320636"/>
            </a:xfrm>
          </p:grpSpPr>
          <p:pic>
            <p:nvPicPr>
              <p:cNvPr id="37" name="Immagin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3123" y="2380032"/>
                <a:ext cx="1659600" cy="1659600"/>
              </a:xfrm>
              <a:prstGeom prst="rect">
                <a:avLst/>
              </a:prstGeom>
            </p:spPr>
          </p:pic>
          <p:pic>
            <p:nvPicPr>
              <p:cNvPr id="38" name="Immagin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4708" y="2380032"/>
                <a:ext cx="1659600" cy="1659600"/>
              </a:xfrm>
              <a:prstGeom prst="rect">
                <a:avLst/>
              </a:prstGeom>
            </p:spPr>
          </p:pic>
          <p:pic>
            <p:nvPicPr>
              <p:cNvPr id="39" name="Immagin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3616" y="4041068"/>
                <a:ext cx="1659600" cy="1659600"/>
              </a:xfrm>
              <a:prstGeom prst="rect">
                <a:avLst/>
              </a:prstGeom>
            </p:spPr>
          </p:pic>
          <p:pic>
            <p:nvPicPr>
              <p:cNvPr id="40" name="Immagin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4159" y="4041068"/>
                <a:ext cx="1659600" cy="1659600"/>
              </a:xfrm>
              <a:prstGeom prst="rect">
                <a:avLst/>
              </a:prstGeom>
            </p:spPr>
          </p:pic>
          <p:sp>
            <p:nvSpPr>
              <p:cNvPr id="41" name="Rettangolo 40"/>
              <p:cNvSpPr/>
              <p:nvPr/>
            </p:nvSpPr>
            <p:spPr>
              <a:xfrm>
                <a:off x="5136431" y="4011510"/>
                <a:ext cx="1898650" cy="57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sellaDiTesto 41"/>
              <p:cNvSpPr txBox="1"/>
              <p:nvPr/>
            </p:nvSpPr>
            <p:spPr>
              <a:xfrm>
                <a:off x="6488508" y="2380032"/>
                <a:ext cx="476250" cy="369332"/>
              </a:xfrm>
              <a:prstGeom prst="rect">
                <a:avLst/>
              </a:prstGeom>
              <a:noFill/>
            </p:spPr>
            <p:txBody>
              <a:bodyPr wrap="square" rtlCol="0">
                <a:spAutoFit/>
              </a:bodyPr>
              <a:lstStyle/>
              <a:p>
                <a:r>
                  <a:rPr lang="it-IT" sz="1800" dirty="0" smtClean="0">
                    <a:solidFill>
                      <a:schemeClr val="bg1"/>
                    </a:solidFill>
                  </a:rPr>
                  <a:t>0°</a:t>
                </a:r>
                <a:endParaRPr lang="it-IT" sz="1800" dirty="0">
                  <a:solidFill>
                    <a:schemeClr val="bg1"/>
                  </a:solidFill>
                </a:endParaRPr>
              </a:p>
            </p:txBody>
          </p:sp>
          <p:sp>
            <p:nvSpPr>
              <p:cNvPr id="43" name="CasellaDiTesto 42"/>
              <p:cNvSpPr txBox="1"/>
              <p:nvPr/>
            </p:nvSpPr>
            <p:spPr>
              <a:xfrm>
                <a:off x="6373240" y="4024849"/>
                <a:ext cx="724868" cy="369332"/>
              </a:xfrm>
              <a:prstGeom prst="rect">
                <a:avLst/>
              </a:prstGeom>
              <a:noFill/>
            </p:spPr>
            <p:txBody>
              <a:bodyPr wrap="square" rtlCol="0">
                <a:spAutoFit/>
              </a:bodyPr>
              <a:lstStyle/>
              <a:p>
                <a:r>
                  <a:rPr lang="it-IT" sz="1800" dirty="0" smtClean="0">
                    <a:solidFill>
                      <a:schemeClr val="bg1"/>
                    </a:solidFill>
                  </a:rPr>
                  <a:t>180°</a:t>
                </a:r>
                <a:endParaRPr lang="it-IT" sz="1800" dirty="0">
                  <a:solidFill>
                    <a:schemeClr val="bg1"/>
                  </a:solidFill>
                </a:endParaRPr>
              </a:p>
            </p:txBody>
          </p:sp>
          <p:sp>
            <p:nvSpPr>
              <p:cNvPr id="44" name="CasellaDiTesto 43"/>
              <p:cNvSpPr txBox="1"/>
              <p:nvPr/>
            </p:nvSpPr>
            <p:spPr>
              <a:xfrm>
                <a:off x="7986140" y="4024849"/>
                <a:ext cx="724868" cy="369332"/>
              </a:xfrm>
              <a:prstGeom prst="rect">
                <a:avLst/>
              </a:prstGeom>
              <a:noFill/>
            </p:spPr>
            <p:txBody>
              <a:bodyPr wrap="square" rtlCol="0">
                <a:spAutoFit/>
              </a:bodyPr>
              <a:lstStyle/>
              <a:p>
                <a:r>
                  <a:rPr lang="it-IT" sz="1800" dirty="0" smtClean="0">
                    <a:solidFill>
                      <a:schemeClr val="bg1"/>
                    </a:solidFill>
                  </a:rPr>
                  <a:t>270°</a:t>
                </a:r>
                <a:endParaRPr lang="it-IT" sz="1800" dirty="0">
                  <a:solidFill>
                    <a:schemeClr val="bg1"/>
                  </a:solidFill>
                </a:endParaRPr>
              </a:p>
            </p:txBody>
          </p:sp>
          <p:sp>
            <p:nvSpPr>
              <p:cNvPr id="45" name="CasellaDiTesto 44"/>
              <p:cNvSpPr txBox="1"/>
              <p:nvPr/>
            </p:nvSpPr>
            <p:spPr>
              <a:xfrm>
                <a:off x="8030590" y="2380199"/>
                <a:ext cx="724868" cy="369332"/>
              </a:xfrm>
              <a:prstGeom prst="rect">
                <a:avLst/>
              </a:prstGeom>
              <a:noFill/>
            </p:spPr>
            <p:txBody>
              <a:bodyPr wrap="square" rtlCol="0">
                <a:spAutoFit/>
              </a:bodyPr>
              <a:lstStyle/>
              <a:p>
                <a:r>
                  <a:rPr lang="it-IT" sz="1800" dirty="0" smtClean="0">
                    <a:solidFill>
                      <a:schemeClr val="bg1"/>
                    </a:solidFill>
                  </a:rPr>
                  <a:t>90°</a:t>
                </a:r>
                <a:endParaRPr lang="it-IT" sz="1800" dirty="0">
                  <a:solidFill>
                    <a:schemeClr val="bg1"/>
                  </a:solidFill>
                </a:endParaRPr>
              </a:p>
            </p:txBody>
          </p:sp>
        </p:grpSp>
      </p:grpSp>
      <p:sp>
        <p:nvSpPr>
          <p:cNvPr id="49" name="Rettangolo 48"/>
          <p:cNvSpPr/>
          <p:nvPr/>
        </p:nvSpPr>
        <p:spPr>
          <a:xfrm>
            <a:off x="4679742" y="5694347"/>
            <a:ext cx="4284172" cy="830997"/>
          </a:xfrm>
          <a:prstGeom prst="rect">
            <a:avLst/>
          </a:prstGeom>
        </p:spPr>
        <p:txBody>
          <a:bodyPr wrap="square">
            <a:spAutoFit/>
          </a:bodyPr>
          <a:lstStyle/>
          <a:p>
            <a:pPr algn="just"/>
            <a:r>
              <a:rPr lang="it-IT" altLang="it-IT" sz="1600" dirty="0" smtClean="0">
                <a:solidFill>
                  <a:schemeClr val="bg2">
                    <a:lumMod val="75000"/>
                  </a:schemeClr>
                </a:solidFill>
                <a:latin typeface="Helvetica Neue Light" charset="0"/>
                <a:sym typeface="Helvetica Neue Light" charset="0"/>
              </a:rPr>
              <a:t>Multi-</a:t>
            </a:r>
            <a:r>
              <a:rPr lang="it-IT" altLang="it-IT" sz="1600" dirty="0" err="1" smtClean="0">
                <a:solidFill>
                  <a:schemeClr val="bg2">
                    <a:lumMod val="75000"/>
                  </a:schemeClr>
                </a:solidFill>
                <a:latin typeface="Helvetica Neue Light" charset="0"/>
                <a:sym typeface="Helvetica Neue Light" charset="0"/>
              </a:rPr>
              <a:t>view</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imaging</a:t>
            </a:r>
            <a:r>
              <a:rPr lang="it-IT" altLang="it-IT" sz="1600" dirty="0" smtClean="0">
                <a:solidFill>
                  <a:schemeClr val="bg2">
                    <a:lumMod val="75000"/>
                  </a:schemeClr>
                </a:solidFill>
                <a:latin typeface="Helvetica Neue Light" charset="0"/>
                <a:sym typeface="Helvetica Neue Light" charset="0"/>
              </a:rPr>
              <a:t> can mitigate </a:t>
            </a:r>
            <a:r>
              <a:rPr lang="it-IT" altLang="it-IT" sz="1600" dirty="0" err="1" smtClean="0">
                <a:solidFill>
                  <a:schemeClr val="bg2">
                    <a:lumMod val="75000"/>
                  </a:schemeClr>
                </a:solidFill>
                <a:latin typeface="Helvetica Neue Light" charset="0"/>
                <a:sym typeface="Helvetica Neue Light" charset="0"/>
              </a:rPr>
              <a:t>this</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problem</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as</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areas</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which</a:t>
            </a:r>
            <a:r>
              <a:rPr lang="it-IT" altLang="it-IT" sz="1600" dirty="0" smtClean="0">
                <a:solidFill>
                  <a:schemeClr val="bg2">
                    <a:lumMod val="75000"/>
                  </a:schemeClr>
                </a:solidFill>
                <a:latin typeface="Helvetica Neue Light" charset="0"/>
                <a:sym typeface="Helvetica Neue Light" charset="0"/>
              </a:rPr>
              <a:t> are </a:t>
            </a:r>
            <a:r>
              <a:rPr lang="it-IT" altLang="it-IT" sz="1600" dirty="0" err="1" smtClean="0">
                <a:solidFill>
                  <a:schemeClr val="bg2">
                    <a:lumMod val="75000"/>
                  </a:schemeClr>
                </a:solidFill>
                <a:latin typeface="Helvetica Neue Light" charset="0"/>
                <a:sym typeface="Helvetica Neue Light" charset="0"/>
              </a:rPr>
              <a:t>badly</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imaged</a:t>
            </a:r>
            <a:r>
              <a:rPr lang="it-IT" altLang="it-IT" sz="1600" dirty="0" smtClean="0">
                <a:solidFill>
                  <a:schemeClr val="bg2">
                    <a:lumMod val="75000"/>
                  </a:schemeClr>
                </a:solidFill>
                <a:latin typeface="Helvetica Neue Light" charset="0"/>
                <a:sym typeface="Helvetica Neue Light" charset="0"/>
              </a:rPr>
              <a:t> in </a:t>
            </a:r>
            <a:r>
              <a:rPr lang="it-IT" altLang="it-IT" sz="1600" dirty="0" err="1" smtClean="0">
                <a:solidFill>
                  <a:schemeClr val="bg2">
                    <a:lumMod val="75000"/>
                  </a:schemeClr>
                </a:solidFill>
                <a:latin typeface="Helvetica Neue Light" charset="0"/>
                <a:sym typeface="Helvetica Neue Light" charset="0"/>
              </a:rPr>
              <a:t>one</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view</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become</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nicer</a:t>
            </a:r>
            <a:r>
              <a:rPr lang="it-IT" altLang="it-IT" sz="1600" dirty="0" smtClean="0">
                <a:solidFill>
                  <a:schemeClr val="bg2">
                    <a:lumMod val="75000"/>
                  </a:schemeClr>
                </a:solidFill>
                <a:latin typeface="Helvetica Neue Light" charset="0"/>
                <a:sym typeface="Helvetica Neue Light" charset="0"/>
              </a:rPr>
              <a:t> in </a:t>
            </a:r>
            <a:r>
              <a:rPr lang="it-IT" altLang="it-IT" sz="1600" dirty="0" err="1" smtClean="0">
                <a:solidFill>
                  <a:schemeClr val="bg2">
                    <a:lumMod val="75000"/>
                  </a:schemeClr>
                </a:solidFill>
                <a:latin typeface="Helvetica Neue Light" charset="0"/>
                <a:sym typeface="Helvetica Neue Light" charset="0"/>
              </a:rPr>
              <a:t>another</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view</a:t>
            </a:r>
            <a:r>
              <a:rPr lang="it-IT" altLang="it-IT" sz="1600" dirty="0" smtClean="0">
                <a:solidFill>
                  <a:schemeClr val="bg2">
                    <a:lumMod val="75000"/>
                  </a:schemeClr>
                </a:solidFill>
                <a:latin typeface="Helvetica Neue Light" charset="0"/>
                <a:sym typeface="Helvetica Neue Light" charset="0"/>
              </a:rPr>
              <a:t>.</a:t>
            </a:r>
            <a:endParaRPr lang="it-IT" sz="1600" dirty="0"/>
          </a:p>
        </p:txBody>
      </p:sp>
      <p:sp>
        <p:nvSpPr>
          <p:cNvPr id="48" name="Rettangolo 47"/>
          <p:cNvSpPr/>
          <p:nvPr/>
        </p:nvSpPr>
        <p:spPr>
          <a:xfrm>
            <a:off x="7273888" y="5281463"/>
            <a:ext cx="1438214" cy="307777"/>
          </a:xfrm>
          <a:prstGeom prst="rect">
            <a:avLst/>
          </a:prstGeom>
        </p:spPr>
        <p:txBody>
          <a:bodyPr wrap="none">
            <a:spAutoFit/>
          </a:bodyPr>
          <a:lstStyle/>
          <a:p>
            <a:r>
              <a:rPr lang="it-IT" altLang="it-IT" sz="1400" dirty="0" smtClean="0">
                <a:solidFill>
                  <a:schemeClr val="bg2">
                    <a:lumMod val="75000"/>
                  </a:schemeClr>
                </a:solidFill>
                <a:latin typeface="Helvetica Neue Light" charset="0"/>
                <a:sym typeface="Helvetica Neue Light" charset="0"/>
              </a:rPr>
              <a:t>Scale bar 1 mm</a:t>
            </a:r>
            <a:endParaRPr lang="it-IT" sz="1400" dirty="0"/>
          </a:p>
        </p:txBody>
      </p:sp>
    </p:spTree>
    <p:extLst>
      <p:ext uri="{BB962C8B-B14F-4D97-AF65-F5344CB8AC3E}">
        <p14:creationId xmlns:p14="http://schemas.microsoft.com/office/powerpoint/2010/main" val="34986032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Multi-</a:t>
            </a:r>
            <a:r>
              <a:rPr lang="it-IT" dirty="0" err="1" smtClean="0"/>
              <a:t>view</a:t>
            </a:r>
            <a:r>
              <a:rPr lang="it-IT" dirty="0" smtClean="0"/>
              <a:t> </a:t>
            </a:r>
            <a:r>
              <a:rPr lang="it-IT" dirty="0" err="1" smtClean="0"/>
              <a:t>registration</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33" name="Rettangolo 32"/>
          <p:cNvSpPr/>
          <p:nvPr/>
        </p:nvSpPr>
        <p:spPr>
          <a:xfrm>
            <a:off x="4868591" y="1644161"/>
            <a:ext cx="3951881" cy="1815882"/>
          </a:xfrm>
          <a:prstGeom prst="rect">
            <a:avLst/>
          </a:prstGeom>
        </p:spPr>
        <p:txBody>
          <a:bodyPr wrap="square">
            <a:spAutoFit/>
          </a:bodyPr>
          <a:lstStyle/>
          <a:p>
            <a:pPr algn="just"/>
            <a:r>
              <a:rPr lang="it-IT" altLang="it-IT" sz="1600" dirty="0" smtClean="0">
                <a:solidFill>
                  <a:schemeClr val="bg2">
                    <a:lumMod val="75000"/>
                  </a:schemeClr>
                </a:solidFill>
                <a:latin typeface="Helvetica Neue Light" charset="0"/>
                <a:sym typeface="Helvetica Neue Light" charset="0"/>
              </a:rPr>
              <a:t>The 4 </a:t>
            </a:r>
            <a:r>
              <a:rPr lang="it-IT" altLang="it-IT" sz="1600" dirty="0" err="1" smtClean="0">
                <a:solidFill>
                  <a:schemeClr val="bg2">
                    <a:lumMod val="75000"/>
                  </a:schemeClr>
                </a:solidFill>
                <a:latin typeface="Helvetica Neue Light" charset="0"/>
                <a:sym typeface="Helvetica Neue Light" charset="0"/>
              </a:rPr>
              <a:t>views</a:t>
            </a:r>
            <a:r>
              <a:rPr lang="it-IT" altLang="it-IT" sz="1600" dirty="0" smtClean="0">
                <a:solidFill>
                  <a:schemeClr val="bg2">
                    <a:lumMod val="75000"/>
                  </a:schemeClr>
                </a:solidFill>
                <a:latin typeface="Helvetica Neue Light" charset="0"/>
                <a:sym typeface="Helvetica Neue Light" charset="0"/>
              </a:rPr>
              <a:t> are first </a:t>
            </a:r>
            <a:r>
              <a:rPr lang="it-IT" altLang="it-IT" sz="1600" dirty="0" err="1" smtClean="0">
                <a:solidFill>
                  <a:schemeClr val="bg2">
                    <a:lumMod val="75000"/>
                  </a:schemeClr>
                </a:solidFill>
                <a:latin typeface="Helvetica Neue Light" charset="0"/>
                <a:sym typeface="Helvetica Neue Light" charset="0"/>
              </a:rPr>
              <a:t>coarsely</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aligned</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using</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manually</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placed</a:t>
            </a:r>
            <a:r>
              <a:rPr lang="it-IT" altLang="it-IT" sz="1600" dirty="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landmarks</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about</a:t>
            </a:r>
            <a:r>
              <a:rPr lang="it-IT" altLang="it-IT" sz="1600" dirty="0" smtClean="0">
                <a:solidFill>
                  <a:schemeClr val="bg2">
                    <a:lumMod val="75000"/>
                  </a:schemeClr>
                </a:solidFill>
                <a:latin typeface="Helvetica Neue Light" charset="0"/>
                <a:sym typeface="Helvetica Neue Light" charset="0"/>
              </a:rPr>
              <a:t> 30-40 per </a:t>
            </a:r>
            <a:r>
              <a:rPr lang="it-IT" altLang="it-IT" sz="1600" dirty="0" err="1" smtClean="0">
                <a:solidFill>
                  <a:schemeClr val="bg2">
                    <a:lumMod val="75000"/>
                  </a:schemeClr>
                </a:solidFill>
                <a:latin typeface="Helvetica Neue Light" charset="0"/>
                <a:sym typeface="Helvetica Neue Light" charset="0"/>
              </a:rPr>
              <a:t>view</a:t>
            </a:r>
            <a:r>
              <a:rPr lang="it-IT" altLang="it-IT" sz="1600" dirty="0" smtClean="0">
                <a:solidFill>
                  <a:schemeClr val="bg2">
                    <a:lumMod val="75000"/>
                  </a:schemeClr>
                </a:solidFill>
                <a:latin typeface="Helvetica Neue Light" charset="0"/>
                <a:sym typeface="Helvetica Neue Light" charset="0"/>
              </a:rPr>
              <a:t>).</a:t>
            </a:r>
          </a:p>
          <a:p>
            <a:pPr algn="just"/>
            <a:endParaRPr lang="it-IT" altLang="it-IT" sz="1600" dirty="0" smtClean="0">
              <a:solidFill>
                <a:schemeClr val="bg2">
                  <a:lumMod val="75000"/>
                </a:schemeClr>
              </a:solidFill>
              <a:latin typeface="Helvetica Neue Light" charset="0"/>
              <a:sym typeface="Helvetica Neue Light" charset="0"/>
            </a:endParaRPr>
          </a:p>
          <a:p>
            <a:pPr algn="just"/>
            <a:r>
              <a:rPr lang="it-IT" altLang="it-IT" sz="1600" dirty="0" err="1">
                <a:solidFill>
                  <a:schemeClr val="bg2">
                    <a:lumMod val="75000"/>
                  </a:schemeClr>
                </a:solidFill>
                <a:latin typeface="Helvetica Neue Light" charset="0"/>
                <a:sym typeface="Helvetica Neue Light" charset="0"/>
              </a:rPr>
              <a:t>Volumes</a:t>
            </a:r>
            <a:r>
              <a:rPr lang="it-IT" altLang="it-IT" sz="1600" dirty="0">
                <a:solidFill>
                  <a:schemeClr val="bg2">
                    <a:lumMod val="75000"/>
                  </a:schemeClr>
                </a:solidFill>
                <a:latin typeface="Helvetica Neue Light" charset="0"/>
                <a:sym typeface="Helvetica Neue Light" charset="0"/>
              </a:rPr>
              <a:t> are </a:t>
            </a:r>
            <a:r>
              <a:rPr lang="it-IT" altLang="it-IT" sz="1600" dirty="0" err="1">
                <a:solidFill>
                  <a:schemeClr val="bg2">
                    <a:lumMod val="75000"/>
                  </a:schemeClr>
                </a:solidFill>
                <a:latin typeface="Helvetica Neue Light" charset="0"/>
                <a:sym typeface="Helvetica Neue Light" charset="0"/>
              </a:rPr>
              <a:t>then</a:t>
            </a:r>
            <a:r>
              <a:rPr lang="it-IT" altLang="it-IT" sz="1600" dirty="0">
                <a:solidFill>
                  <a:schemeClr val="bg2">
                    <a:lumMod val="75000"/>
                  </a:schemeClr>
                </a:solidFill>
                <a:latin typeface="Helvetica Neue Light" charset="0"/>
                <a:sym typeface="Helvetica Neue Light" charset="0"/>
              </a:rPr>
              <a:t> </a:t>
            </a:r>
            <a:r>
              <a:rPr lang="it-IT" altLang="it-IT" sz="1600" dirty="0" err="1">
                <a:solidFill>
                  <a:schemeClr val="bg2">
                    <a:lumMod val="75000"/>
                  </a:schemeClr>
                </a:solidFill>
                <a:latin typeface="Helvetica Neue Light" charset="0"/>
                <a:sym typeface="Helvetica Neue Light" charset="0"/>
              </a:rPr>
              <a:t>substacked</a:t>
            </a:r>
            <a:r>
              <a:rPr lang="it-IT" altLang="it-IT" sz="1600" dirty="0">
                <a:solidFill>
                  <a:schemeClr val="bg2">
                    <a:lumMod val="75000"/>
                  </a:schemeClr>
                </a:solidFill>
                <a:latin typeface="Helvetica Neue Light" charset="0"/>
                <a:sym typeface="Helvetica Neue Light" charset="0"/>
              </a:rPr>
              <a:t> to </a:t>
            </a:r>
            <a:r>
              <a:rPr lang="it-IT" altLang="it-IT" sz="1600" dirty="0" err="1">
                <a:solidFill>
                  <a:schemeClr val="bg2">
                    <a:lumMod val="75000"/>
                  </a:schemeClr>
                </a:solidFill>
                <a:latin typeface="Helvetica Neue Light" charset="0"/>
                <a:sym typeface="Helvetica Neue Light" charset="0"/>
              </a:rPr>
              <a:t>allow</a:t>
            </a:r>
            <a:r>
              <a:rPr lang="it-IT" altLang="it-IT" sz="1600" dirty="0">
                <a:solidFill>
                  <a:schemeClr val="bg2">
                    <a:lumMod val="75000"/>
                  </a:schemeClr>
                </a:solidFill>
                <a:latin typeface="Helvetica Neue Light" charset="0"/>
                <a:sym typeface="Helvetica Neue Light" charset="0"/>
              </a:rPr>
              <a:t> </a:t>
            </a:r>
            <a:r>
              <a:rPr lang="it-IT" altLang="it-IT" sz="1600" dirty="0" err="1">
                <a:solidFill>
                  <a:schemeClr val="bg2">
                    <a:lumMod val="75000"/>
                  </a:schemeClr>
                </a:solidFill>
                <a:latin typeface="Helvetica Neue Light" charset="0"/>
                <a:sym typeface="Helvetica Neue Light" charset="0"/>
              </a:rPr>
              <a:t>finer</a:t>
            </a:r>
            <a:r>
              <a:rPr lang="it-IT" altLang="it-IT" sz="1600" dirty="0">
                <a:solidFill>
                  <a:schemeClr val="bg2">
                    <a:lumMod val="75000"/>
                  </a:schemeClr>
                </a:solidFill>
                <a:latin typeface="Helvetica Neue Light" charset="0"/>
                <a:sym typeface="Helvetica Neue Light" charset="0"/>
              </a:rPr>
              <a:t> </a:t>
            </a:r>
            <a:r>
              <a:rPr lang="it-IT" altLang="it-IT" sz="1600" dirty="0" err="1">
                <a:solidFill>
                  <a:schemeClr val="bg2">
                    <a:lumMod val="75000"/>
                  </a:schemeClr>
                </a:solidFill>
                <a:latin typeface="Helvetica Neue Light" charset="0"/>
                <a:sym typeface="Helvetica Neue Light" charset="0"/>
              </a:rPr>
              <a:t>local</a:t>
            </a:r>
            <a:r>
              <a:rPr lang="it-IT" altLang="it-IT" sz="1600" dirty="0">
                <a:solidFill>
                  <a:schemeClr val="bg2">
                    <a:lumMod val="75000"/>
                  </a:schemeClr>
                </a:solidFill>
                <a:latin typeface="Helvetica Neue Light" charset="0"/>
                <a:sym typeface="Helvetica Neue Light" charset="0"/>
              </a:rPr>
              <a:t> </a:t>
            </a:r>
            <a:r>
              <a:rPr lang="it-IT" altLang="it-IT" sz="1600" dirty="0" err="1">
                <a:solidFill>
                  <a:schemeClr val="bg2">
                    <a:lumMod val="75000"/>
                  </a:schemeClr>
                </a:solidFill>
                <a:latin typeface="Helvetica Neue Light" charset="0"/>
                <a:sym typeface="Helvetica Neue Light" charset="0"/>
              </a:rPr>
              <a:t>registration</a:t>
            </a:r>
            <a:r>
              <a:rPr lang="it-IT" altLang="it-IT" sz="1600" dirty="0">
                <a:solidFill>
                  <a:schemeClr val="bg2">
                    <a:lumMod val="75000"/>
                  </a:schemeClr>
                </a:solidFill>
                <a:latin typeface="Helvetica Neue Light" charset="0"/>
                <a:sym typeface="Helvetica Neue Light" charset="0"/>
              </a:rPr>
              <a:t> </a:t>
            </a:r>
            <a:r>
              <a:rPr lang="it-IT" altLang="it-IT" sz="1600" dirty="0" err="1">
                <a:solidFill>
                  <a:schemeClr val="bg2">
                    <a:lumMod val="75000"/>
                  </a:schemeClr>
                </a:solidFill>
                <a:latin typeface="Helvetica Neue Light" charset="0"/>
                <a:sym typeface="Helvetica Neue Light" charset="0"/>
              </a:rPr>
              <a:t>based</a:t>
            </a:r>
            <a:r>
              <a:rPr lang="it-IT" altLang="it-IT" sz="1600" dirty="0">
                <a:solidFill>
                  <a:schemeClr val="bg2">
                    <a:lumMod val="75000"/>
                  </a:schemeClr>
                </a:solidFill>
                <a:latin typeface="Helvetica Neue Light" charset="0"/>
                <a:sym typeface="Helvetica Neue Light" charset="0"/>
              </a:rPr>
              <a:t> on </a:t>
            </a:r>
            <a:r>
              <a:rPr lang="it-IT" altLang="it-IT" sz="1600" dirty="0" err="1">
                <a:solidFill>
                  <a:schemeClr val="bg2">
                    <a:lumMod val="75000"/>
                  </a:schemeClr>
                </a:solidFill>
                <a:latin typeface="Helvetica Neue Light" charset="0"/>
                <a:sym typeface="Helvetica Neue Light" charset="0"/>
              </a:rPr>
              <a:t>entropy</a:t>
            </a:r>
            <a:r>
              <a:rPr lang="it-IT" altLang="it-IT" sz="1600" dirty="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maximization</a:t>
            </a:r>
            <a:r>
              <a:rPr lang="it-IT" altLang="it-IT" sz="1600" dirty="0" smtClean="0">
                <a:solidFill>
                  <a:schemeClr val="bg2">
                    <a:lumMod val="75000"/>
                  </a:schemeClr>
                </a:solidFill>
                <a:latin typeface="Helvetica Neue Light" charset="0"/>
                <a:sym typeface="Helvetica Neue Light" charset="0"/>
              </a:rPr>
              <a:t>.</a:t>
            </a:r>
            <a:endParaRPr lang="it-IT" sz="1600" dirty="0"/>
          </a:p>
        </p:txBody>
      </p:sp>
      <p:grpSp>
        <p:nvGrpSpPr>
          <p:cNvPr id="5" name="Gruppo 4"/>
          <p:cNvGrpSpPr/>
          <p:nvPr/>
        </p:nvGrpSpPr>
        <p:grpSpPr>
          <a:xfrm>
            <a:off x="401836" y="1607484"/>
            <a:ext cx="4674220" cy="4362903"/>
            <a:chOff x="24688800" y="6167774"/>
            <a:chExt cx="3611694" cy="3371144"/>
          </a:xfrm>
        </p:grpSpPr>
        <p:pic>
          <p:nvPicPr>
            <p:cNvPr id="14" name="Immagin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88800" y="6218282"/>
              <a:ext cx="3320636" cy="3320636"/>
            </a:xfrm>
            <a:prstGeom prst="rect">
              <a:avLst/>
            </a:prstGeom>
          </p:spPr>
        </p:pic>
        <p:sp>
          <p:nvSpPr>
            <p:cNvPr id="17" name="CasellaDiTesto 16"/>
            <p:cNvSpPr txBox="1"/>
            <p:nvPr/>
          </p:nvSpPr>
          <p:spPr>
            <a:xfrm>
              <a:off x="27575626" y="6373811"/>
              <a:ext cx="724868" cy="369332"/>
            </a:xfrm>
            <a:prstGeom prst="rect">
              <a:avLst/>
            </a:prstGeom>
            <a:noFill/>
          </p:spPr>
          <p:txBody>
            <a:bodyPr wrap="square" rtlCol="0">
              <a:spAutoFit/>
            </a:bodyPr>
            <a:lstStyle/>
            <a:p>
              <a:r>
                <a:rPr lang="it-IT" sz="1800" dirty="0" smtClean="0">
                  <a:solidFill>
                    <a:srgbClr val="00B050"/>
                  </a:solidFill>
                </a:rPr>
                <a:t>90°</a:t>
              </a:r>
              <a:endParaRPr lang="it-IT" sz="1800" dirty="0">
                <a:solidFill>
                  <a:srgbClr val="00B050"/>
                </a:solidFill>
              </a:endParaRPr>
            </a:p>
          </p:txBody>
        </p:sp>
        <p:sp>
          <p:nvSpPr>
            <p:cNvPr id="18" name="CasellaDiTesto 17"/>
            <p:cNvSpPr txBox="1"/>
            <p:nvPr/>
          </p:nvSpPr>
          <p:spPr>
            <a:xfrm>
              <a:off x="27690698" y="6167774"/>
              <a:ext cx="476250" cy="369332"/>
            </a:xfrm>
            <a:prstGeom prst="rect">
              <a:avLst/>
            </a:prstGeom>
            <a:noFill/>
          </p:spPr>
          <p:txBody>
            <a:bodyPr wrap="square" rtlCol="0">
              <a:spAutoFit/>
            </a:bodyPr>
            <a:lstStyle/>
            <a:p>
              <a:r>
                <a:rPr lang="it-IT" sz="1800" dirty="0" smtClean="0">
                  <a:solidFill>
                    <a:srgbClr val="FF0000"/>
                  </a:solidFill>
                </a:rPr>
                <a:t>0°</a:t>
              </a:r>
              <a:endParaRPr lang="it-IT" sz="1800" dirty="0">
                <a:solidFill>
                  <a:srgbClr val="FF0000"/>
                </a:solidFill>
              </a:endParaRPr>
            </a:p>
          </p:txBody>
        </p:sp>
        <p:sp>
          <p:nvSpPr>
            <p:cNvPr id="19" name="CasellaDiTesto 18"/>
            <p:cNvSpPr txBox="1"/>
            <p:nvPr/>
          </p:nvSpPr>
          <p:spPr>
            <a:xfrm>
              <a:off x="27462424" y="6589712"/>
              <a:ext cx="724868" cy="369332"/>
            </a:xfrm>
            <a:prstGeom prst="rect">
              <a:avLst/>
            </a:prstGeom>
            <a:noFill/>
          </p:spPr>
          <p:txBody>
            <a:bodyPr wrap="square" rtlCol="0">
              <a:spAutoFit/>
            </a:bodyPr>
            <a:lstStyle/>
            <a:p>
              <a:r>
                <a:rPr lang="it-IT" sz="1800" dirty="0" smtClean="0">
                  <a:solidFill>
                    <a:srgbClr val="0000FF"/>
                  </a:solidFill>
                </a:rPr>
                <a:t>180°</a:t>
              </a:r>
              <a:endParaRPr lang="it-IT" sz="1800" dirty="0">
                <a:solidFill>
                  <a:srgbClr val="0000FF"/>
                </a:solidFill>
              </a:endParaRPr>
            </a:p>
          </p:txBody>
        </p:sp>
        <p:sp>
          <p:nvSpPr>
            <p:cNvPr id="20" name="CasellaDiTesto 19"/>
            <p:cNvSpPr txBox="1"/>
            <p:nvPr/>
          </p:nvSpPr>
          <p:spPr>
            <a:xfrm>
              <a:off x="27462424" y="6802539"/>
              <a:ext cx="724868" cy="369332"/>
            </a:xfrm>
            <a:prstGeom prst="rect">
              <a:avLst/>
            </a:prstGeom>
            <a:noFill/>
          </p:spPr>
          <p:txBody>
            <a:bodyPr wrap="square" rtlCol="0">
              <a:spAutoFit/>
            </a:bodyPr>
            <a:lstStyle/>
            <a:p>
              <a:r>
                <a:rPr lang="it-IT" sz="1800" dirty="0" smtClean="0">
                  <a:solidFill>
                    <a:srgbClr val="FFFF00"/>
                  </a:solidFill>
                </a:rPr>
                <a:t>270°</a:t>
              </a:r>
              <a:endParaRPr lang="it-IT" sz="1800" dirty="0">
                <a:solidFill>
                  <a:srgbClr val="FFFF00"/>
                </a:solidFill>
              </a:endParaRPr>
            </a:p>
          </p:txBody>
        </p:sp>
      </p:grpSp>
      <p:pic>
        <p:nvPicPr>
          <p:cNvPr id="22" name="Immagine 21"/>
          <p:cNvPicPr>
            <a:picLocks noChangeAspect="1"/>
          </p:cNvPicPr>
          <p:nvPr/>
        </p:nvPicPr>
        <p:blipFill>
          <a:blip r:embed="rId5"/>
          <a:stretch>
            <a:fillRect/>
          </a:stretch>
        </p:blipFill>
        <p:spPr>
          <a:xfrm>
            <a:off x="4929551" y="3775542"/>
            <a:ext cx="3967311" cy="1993863"/>
          </a:xfrm>
          <a:prstGeom prst="rect">
            <a:avLst/>
          </a:prstGeom>
        </p:spPr>
      </p:pic>
      <p:sp>
        <p:nvSpPr>
          <p:cNvPr id="6" name="Rettangolo 5"/>
          <p:cNvSpPr/>
          <p:nvPr/>
        </p:nvSpPr>
        <p:spPr>
          <a:xfrm>
            <a:off x="251520" y="5949280"/>
            <a:ext cx="4572000" cy="307777"/>
          </a:xfrm>
          <a:prstGeom prst="rect">
            <a:avLst/>
          </a:prstGeom>
        </p:spPr>
        <p:txBody>
          <a:bodyPr>
            <a:spAutoFit/>
          </a:bodyPr>
          <a:lstStyle/>
          <a:p>
            <a:pPr algn="ctr"/>
            <a:r>
              <a:rPr lang="it-IT" altLang="it-IT" sz="1400" b="1" dirty="0" err="1" smtClean="0">
                <a:solidFill>
                  <a:schemeClr val="bg2">
                    <a:lumMod val="75000"/>
                  </a:schemeClr>
                </a:solidFill>
                <a:latin typeface="Helvetica Neue Light" charset="0"/>
                <a:sym typeface="Helvetica Neue Light" charset="0"/>
              </a:rPr>
              <a:t>Coarse</a:t>
            </a:r>
            <a:r>
              <a:rPr lang="it-IT" altLang="it-IT" sz="1400" b="1" dirty="0" smtClean="0">
                <a:solidFill>
                  <a:schemeClr val="bg2">
                    <a:lumMod val="75000"/>
                  </a:schemeClr>
                </a:solidFill>
                <a:latin typeface="Helvetica Neue Light" charset="0"/>
                <a:sym typeface="Helvetica Neue Light" charset="0"/>
              </a:rPr>
              <a:t> </a:t>
            </a:r>
            <a:r>
              <a:rPr lang="it-IT" altLang="it-IT" sz="1400" b="1" dirty="0" err="1" smtClean="0">
                <a:solidFill>
                  <a:schemeClr val="bg2">
                    <a:lumMod val="75000"/>
                  </a:schemeClr>
                </a:solidFill>
                <a:latin typeface="Helvetica Neue Light" charset="0"/>
                <a:sym typeface="Helvetica Neue Light" charset="0"/>
              </a:rPr>
              <a:t>registration</a:t>
            </a:r>
            <a:endParaRPr lang="it-IT" sz="1400" b="1" dirty="0"/>
          </a:p>
        </p:txBody>
      </p:sp>
    </p:spTree>
    <p:extLst>
      <p:ext uri="{BB962C8B-B14F-4D97-AF65-F5344CB8AC3E}">
        <p14:creationId xmlns:p14="http://schemas.microsoft.com/office/powerpoint/2010/main" val="150352854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2800" dirty="0" smtClean="0"/>
              <a:t>Multi-</a:t>
            </a:r>
            <a:r>
              <a:rPr lang="it-IT" sz="2800" dirty="0" err="1" smtClean="0"/>
              <a:t>view</a:t>
            </a:r>
            <a:r>
              <a:rPr lang="it-IT" sz="2800" dirty="0" smtClean="0"/>
              <a:t> </a:t>
            </a:r>
            <a:r>
              <a:rPr lang="it-IT" sz="2800" dirty="0" err="1" smtClean="0"/>
              <a:t>semantic</a:t>
            </a:r>
            <a:r>
              <a:rPr lang="it-IT" sz="2800" dirty="0" smtClean="0"/>
              <a:t> </a:t>
            </a:r>
            <a:r>
              <a:rPr lang="it-IT" sz="2800" dirty="0" err="1" smtClean="0"/>
              <a:t>deconvolution</a:t>
            </a:r>
            <a:r>
              <a:rPr lang="it-IT" sz="2800" dirty="0" smtClean="0"/>
              <a:t> and fusion</a:t>
            </a:r>
            <a:endParaRPr lang="it-IT" sz="2800"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pic>
        <p:nvPicPr>
          <p:cNvPr id="14" name="Immagine 13"/>
          <p:cNvPicPr>
            <a:picLocks noChangeAspect="1"/>
          </p:cNvPicPr>
          <p:nvPr/>
        </p:nvPicPr>
        <p:blipFill>
          <a:blip r:embed="rId4"/>
          <a:stretch>
            <a:fillRect/>
          </a:stretch>
        </p:blipFill>
        <p:spPr>
          <a:xfrm>
            <a:off x="179512" y="2606485"/>
            <a:ext cx="6606973" cy="3960440"/>
          </a:xfrm>
          <a:prstGeom prst="rect">
            <a:avLst/>
          </a:prstGeom>
        </p:spPr>
      </p:pic>
      <p:sp>
        <p:nvSpPr>
          <p:cNvPr id="17" name="TextBox 130"/>
          <p:cNvSpPr txBox="1"/>
          <p:nvPr/>
        </p:nvSpPr>
        <p:spPr>
          <a:xfrm>
            <a:off x="383728" y="1412776"/>
            <a:ext cx="8358436" cy="1200329"/>
          </a:xfrm>
          <a:prstGeom prst="rect">
            <a:avLst/>
          </a:prstGeom>
          <a:noFill/>
        </p:spPr>
        <p:txBody>
          <a:bodyPr wrap="square" rtlCol="0">
            <a:spAutoFit/>
          </a:bodyPr>
          <a:lstStyle/>
          <a:p>
            <a:pPr algn="just"/>
            <a:r>
              <a:rPr lang="en-US" dirty="0" smtClean="0">
                <a:solidFill>
                  <a:schemeClr val="tx1">
                    <a:lumMod val="65000"/>
                    <a:lumOff val="35000"/>
                  </a:schemeClr>
                </a:solidFill>
              </a:rPr>
              <a:t>Semantic deconvolution is applied to couple of </a:t>
            </a:r>
            <a:r>
              <a:rPr lang="en-US" dirty="0" err="1" smtClean="0">
                <a:solidFill>
                  <a:schemeClr val="tx1">
                    <a:lumMod val="65000"/>
                    <a:lumOff val="35000"/>
                  </a:schemeClr>
                </a:solidFill>
              </a:rPr>
              <a:t>substacks</a:t>
            </a:r>
            <a:r>
              <a:rPr lang="en-US" dirty="0" smtClean="0">
                <a:solidFill>
                  <a:schemeClr val="tx1">
                    <a:lumMod val="65000"/>
                    <a:lumOff val="35000"/>
                  </a:schemeClr>
                </a:solidFill>
              </a:rPr>
              <a:t> from adjacent views. The artificial neural network both enhance</a:t>
            </a:r>
            <a:r>
              <a:rPr lang="ga-IE" dirty="0" smtClean="0">
                <a:solidFill>
                  <a:schemeClr val="tx1">
                    <a:lumMod val="65000"/>
                    <a:lumOff val="35000"/>
                  </a:schemeClr>
                </a:solidFill>
              </a:rPr>
              <a:t>s</a:t>
            </a:r>
            <a:r>
              <a:rPr lang="en-US" dirty="0" smtClean="0">
                <a:solidFill>
                  <a:schemeClr val="tx1">
                    <a:lumMod val="65000"/>
                    <a:lumOff val="35000"/>
                  </a:schemeClr>
                </a:solidFill>
              </a:rPr>
              <a:t> </a:t>
            </a:r>
            <a:r>
              <a:rPr lang="en-US" dirty="0" err="1" smtClean="0">
                <a:solidFill>
                  <a:schemeClr val="tx1">
                    <a:lumMod val="65000"/>
                    <a:lumOff val="35000"/>
                  </a:schemeClr>
                </a:solidFill>
              </a:rPr>
              <a:t>somata</a:t>
            </a:r>
            <a:r>
              <a:rPr lang="en-US" dirty="0" smtClean="0">
                <a:solidFill>
                  <a:schemeClr val="tx1">
                    <a:lumMod val="65000"/>
                    <a:lumOff val="35000"/>
                  </a:schemeClr>
                </a:solidFill>
              </a:rPr>
              <a:t> shape and fuses different images. Ground truth sets, used either for training the network or for testing it, are derived by merging manual annotations from two views.</a:t>
            </a:r>
          </a:p>
        </p:txBody>
      </p:sp>
      <p:sp>
        <p:nvSpPr>
          <p:cNvPr id="5" name="Rettangolo 4"/>
          <p:cNvSpPr/>
          <p:nvPr/>
        </p:nvSpPr>
        <p:spPr>
          <a:xfrm>
            <a:off x="6660232" y="3462647"/>
            <a:ext cx="2352476" cy="1754326"/>
          </a:xfrm>
          <a:prstGeom prst="rect">
            <a:avLst/>
          </a:prstGeom>
        </p:spPr>
        <p:txBody>
          <a:bodyPr wrap="square">
            <a:spAutoFit/>
          </a:bodyPr>
          <a:lstStyle/>
          <a:p>
            <a:pPr algn="just"/>
            <a:r>
              <a:rPr lang="en-US" dirty="0">
                <a:solidFill>
                  <a:schemeClr val="tx1">
                    <a:lumMod val="65000"/>
                    <a:lumOff val="35000"/>
                  </a:schemeClr>
                </a:solidFill>
              </a:rPr>
              <a:t>The fusion process helps to homogenize the contrast in the whole brain, as well as to amend resolution anisotropy</a:t>
            </a:r>
          </a:p>
        </p:txBody>
      </p:sp>
    </p:spTree>
    <p:extLst>
      <p:ext uri="{BB962C8B-B14F-4D97-AF65-F5344CB8AC3E}">
        <p14:creationId xmlns:p14="http://schemas.microsoft.com/office/powerpoint/2010/main" val="191733890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Automatic</a:t>
            </a:r>
            <a:r>
              <a:rPr lang="it-IT" dirty="0" smtClean="0"/>
              <a:t> 3D </a:t>
            </a:r>
            <a:r>
              <a:rPr lang="it-IT" dirty="0" err="1" smtClean="0"/>
              <a:t>cell</a:t>
            </a:r>
            <a:r>
              <a:rPr lang="it-IT" dirty="0" smtClean="0"/>
              <a:t> </a:t>
            </a:r>
            <a:r>
              <a:rPr lang="it-IT" dirty="0" err="1" smtClean="0"/>
              <a:t>localization</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pic>
        <p:nvPicPr>
          <p:cNvPr id="14" name="Immagine 13"/>
          <p:cNvPicPr>
            <a:picLocks noChangeAspect="1"/>
          </p:cNvPicPr>
          <p:nvPr/>
        </p:nvPicPr>
        <p:blipFill>
          <a:blip r:embed="rId4"/>
          <a:stretch>
            <a:fillRect/>
          </a:stretch>
        </p:blipFill>
        <p:spPr>
          <a:xfrm>
            <a:off x="1220423" y="1628800"/>
            <a:ext cx="6770796" cy="3825568"/>
          </a:xfrm>
          <a:prstGeom prst="rect">
            <a:avLst/>
          </a:prstGeom>
        </p:spPr>
      </p:pic>
      <p:sp>
        <p:nvSpPr>
          <p:cNvPr id="4" name="TextBox 3"/>
          <p:cNvSpPr txBox="1"/>
          <p:nvPr/>
        </p:nvSpPr>
        <p:spPr>
          <a:xfrm>
            <a:off x="251520" y="5685055"/>
            <a:ext cx="3070071" cy="1200329"/>
          </a:xfrm>
          <a:prstGeom prst="rect">
            <a:avLst/>
          </a:prstGeom>
          <a:noFill/>
        </p:spPr>
        <p:txBody>
          <a:bodyPr wrap="none" rtlCol="0">
            <a:spAutoFit/>
          </a:bodyPr>
          <a:lstStyle/>
          <a:p>
            <a:r>
              <a:rPr lang="ga-IE" dirty="0" smtClean="0"/>
              <a:t>TP:  matching ground truth</a:t>
            </a:r>
          </a:p>
          <a:p>
            <a:r>
              <a:rPr lang="ga-IE" dirty="0" smtClean="0"/>
              <a:t>FP: unmatched predictions</a:t>
            </a:r>
          </a:p>
          <a:p>
            <a:r>
              <a:rPr lang="ga-IE" dirty="0" smtClean="0"/>
              <a:t>FN: unmatched ground truth</a:t>
            </a:r>
          </a:p>
          <a:p>
            <a:endParaRPr lang="ga-IE" dirty="0" smtClean="0"/>
          </a:p>
        </p:txBody>
      </p:sp>
      <p:sp>
        <p:nvSpPr>
          <p:cNvPr id="7" name="TextBox 6"/>
          <p:cNvSpPr txBox="1"/>
          <p:nvPr/>
        </p:nvSpPr>
        <p:spPr>
          <a:xfrm>
            <a:off x="6372200" y="5685055"/>
            <a:ext cx="2629887" cy="923330"/>
          </a:xfrm>
          <a:prstGeom prst="rect">
            <a:avLst/>
          </a:prstGeom>
          <a:noFill/>
        </p:spPr>
        <p:txBody>
          <a:bodyPr wrap="none" rtlCol="0">
            <a:spAutoFit/>
          </a:bodyPr>
          <a:lstStyle/>
          <a:p>
            <a:r>
              <a:rPr lang="ga-IE" dirty="0" smtClean="0"/>
              <a:t>Precision:= TP/(TP+FP)</a:t>
            </a:r>
          </a:p>
          <a:p>
            <a:r>
              <a:rPr lang="ga-IE" dirty="0" smtClean="0"/>
              <a:t>Recall:= TP/(TP+FN)</a:t>
            </a:r>
          </a:p>
          <a:p>
            <a:r>
              <a:rPr lang="ga-IE" dirty="0" smtClean="0"/>
              <a:t>F1:= 2PR/P+R</a:t>
            </a:r>
          </a:p>
        </p:txBody>
      </p:sp>
    </p:spTree>
    <p:extLst>
      <p:ext uri="{BB962C8B-B14F-4D97-AF65-F5344CB8AC3E}">
        <p14:creationId xmlns:p14="http://schemas.microsoft.com/office/powerpoint/2010/main" val="13332535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Outlook: </a:t>
            </a:r>
            <a:r>
              <a:rPr lang="it-IT" dirty="0" err="1" smtClean="0"/>
              <a:t>improved</a:t>
            </a:r>
            <a:r>
              <a:rPr lang="it-IT" dirty="0" smtClean="0"/>
              <a:t> clearing and </a:t>
            </a:r>
            <a:r>
              <a:rPr lang="it-IT" dirty="0" err="1" smtClean="0"/>
              <a:t>microscopy</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smtClean="0">
                <a:solidFill>
                  <a:schemeClr val="tx1">
                    <a:lumMod val="65000"/>
                    <a:lumOff val="35000"/>
                  </a:schemeClr>
                </a:solidFill>
              </a:rPr>
              <a:t>Focus on Microscopy 2015 </a:t>
            </a:r>
            <a:r>
              <a:rPr lang="en-US" sz="1000" smtClean="0">
                <a:solidFill>
                  <a:schemeClr val="tx1">
                    <a:lumMod val="65000"/>
                    <a:lumOff val="35000"/>
                  </a:schemeClr>
                </a:solidFill>
              </a:rPr>
              <a:t>–</a:t>
            </a:r>
            <a:r>
              <a:rPr lang="en-US" sz="1000" b="1" smtClean="0">
                <a:solidFill>
                  <a:schemeClr val="tx1">
                    <a:lumMod val="65000"/>
                    <a:lumOff val="35000"/>
                  </a:schemeClr>
                </a:solidFill>
              </a:rPr>
              <a:t> </a:t>
            </a:r>
            <a:r>
              <a:rPr lang="en-US" sz="1000" smtClean="0">
                <a:solidFill>
                  <a:schemeClr val="tx1">
                    <a:lumMod val="65000"/>
                    <a:lumOff val="35000"/>
                  </a:schemeClr>
                </a:solidFill>
              </a:rPr>
              <a:t>Göttingen, Germany, April 1</a:t>
            </a:r>
            <a:r>
              <a:rPr lang="en-US" sz="1000" baseline="30000" smtClean="0">
                <a:solidFill>
                  <a:schemeClr val="tx1">
                    <a:lumMod val="65000"/>
                    <a:lumOff val="35000"/>
                  </a:schemeClr>
                </a:solidFill>
              </a:rPr>
              <a:t>st</a:t>
            </a:r>
            <a:r>
              <a:rPr lang="en-US" sz="100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30" name="Rettangolo 29"/>
          <p:cNvSpPr/>
          <p:nvPr/>
        </p:nvSpPr>
        <p:spPr>
          <a:xfrm>
            <a:off x="614710" y="1609507"/>
            <a:ext cx="7914579" cy="584545"/>
          </a:xfrm>
          <a:prstGeom prst="rect">
            <a:avLst/>
          </a:prstGeom>
        </p:spPr>
        <p:txBody>
          <a:bodyPr wrap="square">
            <a:spAutoFit/>
          </a:bodyPr>
          <a:lstStyle/>
          <a:p>
            <a:pPr algn="just"/>
            <a:r>
              <a:rPr lang="en-US" altLang="it-IT" sz="1600" dirty="0" smtClean="0">
                <a:solidFill>
                  <a:schemeClr val="bg2">
                    <a:lumMod val="75000"/>
                  </a:schemeClr>
                </a:solidFill>
                <a:latin typeface="Helvetica Neue Light" charset="0"/>
                <a:sym typeface="Helvetica Neue Light" charset="0"/>
              </a:rPr>
              <a:t>CLARITY, a new method for tissue transformation and clearing, allows obtaining very transparent brains in an aqueous environment, better preserving protein fluorescence.</a:t>
            </a:r>
            <a:endParaRPr lang="en-US" sz="1600" dirty="0"/>
          </a:p>
        </p:txBody>
      </p:sp>
      <p:sp>
        <p:nvSpPr>
          <p:cNvPr id="14" name="CasellaDiTesto 33"/>
          <p:cNvSpPr txBox="1"/>
          <p:nvPr/>
        </p:nvSpPr>
        <p:spPr>
          <a:xfrm>
            <a:off x="6905915" y="4453791"/>
            <a:ext cx="1019920" cy="390339"/>
          </a:xfrm>
          <a:prstGeom prst="rect">
            <a:avLst/>
          </a:prstGeom>
          <a:noFill/>
        </p:spPr>
        <p:txBody>
          <a:bodyPr wrap="square" rtlCol="0">
            <a:noAutofit/>
          </a:bodyPr>
          <a:lstStyle/>
          <a:p>
            <a:pPr algn="ctr">
              <a:spcAft>
                <a:spcPts val="0"/>
              </a:spcAft>
            </a:pPr>
            <a:r>
              <a:rPr lang="it-IT" sz="1400" b="1" kern="1200" dirty="0">
                <a:solidFill>
                  <a:schemeClr val="tx1">
                    <a:lumMod val="65000"/>
                    <a:lumOff val="35000"/>
                  </a:schemeClr>
                </a:solidFill>
                <a:effectLst/>
                <a:latin typeface="Helvetica Neue Light"/>
                <a:ea typeface="Times New Roman"/>
                <a:cs typeface="Times New Roman"/>
              </a:rPr>
              <a:t>TDE </a:t>
            </a:r>
            <a:r>
              <a:rPr lang="it-IT" sz="1400" b="1" kern="1200" dirty="0" smtClean="0">
                <a:solidFill>
                  <a:schemeClr val="tx1">
                    <a:lumMod val="65000"/>
                    <a:lumOff val="35000"/>
                  </a:schemeClr>
                </a:solidFill>
                <a:effectLst/>
                <a:latin typeface="Helvetica Neue Light"/>
                <a:ea typeface="Times New Roman"/>
                <a:cs typeface="Times New Roman"/>
              </a:rPr>
              <a:t>63</a:t>
            </a:r>
            <a:r>
              <a:rPr lang="it-IT" sz="1400" b="1" dirty="0">
                <a:solidFill>
                  <a:schemeClr val="tx1">
                    <a:lumMod val="65000"/>
                    <a:lumOff val="35000"/>
                  </a:schemeClr>
                </a:solidFill>
                <a:latin typeface="Helvetica Neue Light"/>
                <a:ea typeface="Times New Roman"/>
                <a:cs typeface="Times New Roman"/>
              </a:rPr>
              <a:t>%</a:t>
            </a:r>
            <a:endParaRPr lang="it-IT" sz="1400" b="1" dirty="0">
              <a:solidFill>
                <a:schemeClr val="tx1">
                  <a:lumMod val="65000"/>
                  <a:lumOff val="35000"/>
                </a:schemeClr>
              </a:solidFill>
              <a:effectLst/>
              <a:latin typeface="Times New Roman"/>
              <a:ea typeface="Times New Roman"/>
            </a:endParaRPr>
          </a:p>
        </p:txBody>
      </p:sp>
      <p:sp>
        <p:nvSpPr>
          <p:cNvPr id="17" name="CasellaDiTesto 33"/>
          <p:cNvSpPr txBox="1"/>
          <p:nvPr/>
        </p:nvSpPr>
        <p:spPr>
          <a:xfrm>
            <a:off x="6905915" y="2860355"/>
            <a:ext cx="2100921" cy="716257"/>
          </a:xfrm>
          <a:prstGeom prst="rect">
            <a:avLst/>
          </a:prstGeom>
          <a:noFill/>
        </p:spPr>
        <p:txBody>
          <a:bodyPr wrap="square" rtlCol="0">
            <a:noAutofit/>
          </a:bodyPr>
          <a:lstStyle/>
          <a:p>
            <a:pPr>
              <a:spcAft>
                <a:spcPts val="0"/>
              </a:spcAft>
            </a:pPr>
            <a:r>
              <a:rPr lang="it-IT" sz="1400" b="1" kern="1200" dirty="0" err="1" smtClean="0">
                <a:solidFill>
                  <a:schemeClr val="tx1">
                    <a:lumMod val="65000"/>
                    <a:lumOff val="35000"/>
                  </a:schemeClr>
                </a:solidFill>
                <a:effectLst/>
                <a:latin typeface="+mj-lt"/>
                <a:ea typeface="Times New Roman"/>
                <a:cs typeface="Times New Roman"/>
              </a:rPr>
              <a:t>FocusClear</a:t>
            </a:r>
            <a:r>
              <a:rPr lang="it-IT" sz="1400" b="1" kern="1200" baseline="30000" dirty="0" err="1" smtClean="0">
                <a:solidFill>
                  <a:schemeClr val="tx1">
                    <a:lumMod val="65000"/>
                    <a:lumOff val="35000"/>
                  </a:schemeClr>
                </a:solidFill>
                <a:effectLst/>
                <a:latin typeface="+mj-lt"/>
                <a:ea typeface="Times New Roman"/>
                <a:cs typeface="Times New Roman"/>
              </a:rPr>
              <a:t>TM</a:t>
            </a:r>
            <a:endParaRPr lang="it-IT" sz="1400" b="1" kern="1200" baseline="30000" dirty="0" smtClean="0">
              <a:solidFill>
                <a:schemeClr val="tx1">
                  <a:lumMod val="65000"/>
                  <a:lumOff val="35000"/>
                </a:schemeClr>
              </a:solidFill>
              <a:effectLst/>
              <a:latin typeface="+mj-lt"/>
              <a:ea typeface="Times New Roman"/>
              <a:cs typeface="Times New Roman"/>
            </a:endParaRPr>
          </a:p>
          <a:p>
            <a:pPr>
              <a:spcAft>
                <a:spcPts val="0"/>
              </a:spcAft>
            </a:pPr>
            <a:r>
              <a:rPr lang="it-IT" sz="1400" b="1" dirty="0" smtClean="0">
                <a:solidFill>
                  <a:schemeClr val="tx1">
                    <a:lumMod val="65000"/>
                    <a:lumOff val="35000"/>
                  </a:schemeClr>
                </a:solidFill>
                <a:latin typeface="+mj-lt"/>
                <a:ea typeface="Times New Roman"/>
                <a:cs typeface="Times New Roman"/>
              </a:rPr>
              <a:t>(</a:t>
            </a:r>
            <a:r>
              <a:rPr lang="it-IT" sz="1400" b="1" dirty="0" err="1" smtClean="0">
                <a:solidFill>
                  <a:schemeClr val="tx1">
                    <a:lumMod val="65000"/>
                    <a:lumOff val="35000"/>
                  </a:schemeClr>
                </a:solidFill>
                <a:latin typeface="+mj-lt"/>
                <a:ea typeface="Times New Roman"/>
                <a:cs typeface="Times New Roman"/>
              </a:rPr>
              <a:t>original</a:t>
            </a:r>
            <a:r>
              <a:rPr lang="it-IT" sz="1400" b="1" dirty="0" smtClean="0">
                <a:solidFill>
                  <a:schemeClr val="tx1">
                    <a:lumMod val="65000"/>
                    <a:lumOff val="35000"/>
                  </a:schemeClr>
                </a:solidFill>
                <a:latin typeface="+mj-lt"/>
                <a:ea typeface="Times New Roman"/>
                <a:cs typeface="Times New Roman"/>
              </a:rPr>
              <a:t> CLARITY </a:t>
            </a:r>
            <a:r>
              <a:rPr lang="it-IT" sz="1400" b="1" dirty="0" err="1" smtClean="0">
                <a:solidFill>
                  <a:schemeClr val="tx1">
                    <a:lumMod val="65000"/>
                    <a:lumOff val="35000"/>
                  </a:schemeClr>
                </a:solidFill>
                <a:latin typeface="+mj-lt"/>
                <a:ea typeface="Times New Roman"/>
                <a:cs typeface="Times New Roman"/>
              </a:rPr>
              <a:t>protocol</a:t>
            </a:r>
            <a:r>
              <a:rPr lang="it-IT" sz="1400" b="1" dirty="0" smtClean="0">
                <a:solidFill>
                  <a:schemeClr val="tx1">
                    <a:lumMod val="65000"/>
                    <a:lumOff val="35000"/>
                  </a:schemeClr>
                </a:solidFill>
                <a:latin typeface="+mj-lt"/>
                <a:ea typeface="Times New Roman"/>
                <a:cs typeface="Times New Roman"/>
              </a:rPr>
              <a:t>)</a:t>
            </a:r>
            <a:endParaRPr lang="it-IT" sz="1400" b="1" baseline="30000" dirty="0">
              <a:solidFill>
                <a:schemeClr val="tx1">
                  <a:lumMod val="65000"/>
                  <a:lumOff val="35000"/>
                </a:schemeClr>
              </a:solidFill>
              <a:effectLst/>
              <a:latin typeface="+mj-lt"/>
              <a:ea typeface="Times New Roman"/>
            </a:endParaRPr>
          </a:p>
          <a:p>
            <a:pPr>
              <a:spcAft>
                <a:spcPts val="0"/>
              </a:spcAft>
            </a:pPr>
            <a:r>
              <a:rPr lang="it-IT" sz="1400" b="1" dirty="0">
                <a:solidFill>
                  <a:schemeClr val="tx1">
                    <a:lumMod val="65000"/>
                    <a:lumOff val="35000"/>
                  </a:schemeClr>
                </a:solidFill>
                <a:effectLst/>
                <a:latin typeface="+mj-lt"/>
                <a:ea typeface="Calibri"/>
              </a:rPr>
              <a:t> </a:t>
            </a:r>
          </a:p>
        </p:txBody>
      </p:sp>
      <p:pic>
        <p:nvPicPr>
          <p:cNvPr id="18" name="Immagine 17"/>
          <p:cNvPicPr>
            <a:picLocks noChangeAspect="1"/>
          </p:cNvPicPr>
          <p:nvPr/>
        </p:nvPicPr>
        <p:blipFill rotWithShape="1">
          <a:blip r:embed="rId4" cstate="print">
            <a:extLst>
              <a:ext uri="{28A0092B-C50C-407E-A947-70E740481C1C}">
                <a14:useLocalDpi xmlns:a14="http://schemas.microsoft.com/office/drawing/2010/main" val="0"/>
              </a:ext>
            </a:extLst>
          </a:blip>
          <a:srcRect t="-83" b="85"/>
          <a:stretch/>
        </p:blipFill>
        <p:spPr bwMode="auto">
          <a:xfrm>
            <a:off x="5352421" y="3994380"/>
            <a:ext cx="1594355" cy="1368152"/>
          </a:xfrm>
          <a:prstGeom prst="rect">
            <a:avLst/>
          </a:prstGeom>
          <a:noFill/>
          <a:ln>
            <a:noFill/>
          </a:ln>
        </p:spPr>
      </p:pic>
      <p:pic>
        <p:nvPicPr>
          <p:cNvPr id="19" name="Immagine 18"/>
          <p:cNvPicPr>
            <a:picLocks noChangeAspect="1"/>
          </p:cNvPicPr>
          <p:nvPr/>
        </p:nvPicPr>
        <p:blipFill rotWithShape="1">
          <a:blip r:embed="rId5" cstate="print">
            <a:lum contrast="11000"/>
            <a:extLst>
              <a:ext uri="{BEBA8EAE-BF5A-486C-A8C5-ECC9F3942E4B}">
                <a14:imgProps xmlns:a14="http://schemas.microsoft.com/office/drawing/2010/main">
                  <a14:imgLayer r:embed="rId6">
                    <a14:imgEffect>
                      <a14:brightnessContrast contrast="10000"/>
                    </a14:imgEffect>
                  </a14:imgLayer>
                </a14:imgProps>
              </a:ext>
              <a:ext uri="{28A0092B-C50C-407E-A947-70E740481C1C}">
                <a14:useLocalDpi xmlns:a14="http://schemas.microsoft.com/office/drawing/2010/main" val="0"/>
              </a:ext>
            </a:extLst>
          </a:blip>
          <a:srcRect l="4409" t="372" r="4409" b="1735"/>
          <a:stretch/>
        </p:blipFill>
        <p:spPr bwMode="auto">
          <a:xfrm>
            <a:off x="5352421" y="2531298"/>
            <a:ext cx="1583154" cy="1416425"/>
          </a:xfrm>
          <a:prstGeom prst="rect">
            <a:avLst/>
          </a:prstGeom>
          <a:ln>
            <a:noFill/>
          </a:ln>
          <a:extLst>
            <a:ext uri="{53640926-AAD7-44D8-BBD7-CCE9431645EC}">
              <a14:shadowObscured xmlns:a14="http://schemas.microsoft.com/office/drawing/2010/main"/>
            </a:ext>
          </a:extLst>
        </p:spPr>
      </p:pic>
      <p:pic>
        <p:nvPicPr>
          <p:cNvPr id="20" name="Immagin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1605" y="2348880"/>
            <a:ext cx="4237187" cy="3760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ttangolo 4"/>
          <p:cNvSpPr/>
          <p:nvPr/>
        </p:nvSpPr>
        <p:spPr>
          <a:xfrm>
            <a:off x="4932040" y="5368759"/>
            <a:ext cx="4202166" cy="830997"/>
          </a:xfrm>
          <a:prstGeom prst="rect">
            <a:avLst/>
          </a:prstGeom>
        </p:spPr>
        <p:txBody>
          <a:bodyPr wrap="square">
            <a:spAutoFit/>
          </a:bodyPr>
          <a:lstStyle/>
          <a:p>
            <a:r>
              <a:rPr lang="en-US" altLang="it-IT" sz="1600" dirty="0" smtClean="0">
                <a:solidFill>
                  <a:schemeClr val="bg2">
                    <a:lumMod val="75000"/>
                  </a:schemeClr>
                </a:solidFill>
                <a:latin typeface="Helvetica Neue Light" charset="0"/>
                <a:sym typeface="Helvetica Neue Light" charset="0"/>
              </a:rPr>
              <a:t>We recently found a valid alternative to </a:t>
            </a:r>
            <a:r>
              <a:rPr lang="en-US" altLang="it-IT" sz="1600" dirty="0" err="1" smtClean="0">
                <a:solidFill>
                  <a:schemeClr val="bg2">
                    <a:lumMod val="75000"/>
                  </a:schemeClr>
                </a:solidFill>
                <a:latin typeface="Helvetica Neue Light" charset="0"/>
                <a:sym typeface="Helvetica Neue Light" charset="0"/>
              </a:rPr>
              <a:t>FocusClear</a:t>
            </a:r>
            <a:r>
              <a:rPr lang="en-US" altLang="it-IT" sz="1600" dirty="0" smtClean="0">
                <a:solidFill>
                  <a:schemeClr val="bg2">
                    <a:lumMod val="75000"/>
                  </a:schemeClr>
                </a:solidFill>
                <a:latin typeface="Helvetica Neue Light" charset="0"/>
                <a:sym typeface="Helvetica Neue Light" charset="0"/>
              </a:rPr>
              <a:t> for refractive index </a:t>
            </a:r>
            <a:r>
              <a:rPr lang="en-US" altLang="it-IT" sz="1600" dirty="0" err="1" smtClean="0">
                <a:solidFill>
                  <a:schemeClr val="bg2">
                    <a:lumMod val="75000"/>
                  </a:schemeClr>
                </a:solidFill>
                <a:latin typeface="Helvetica Neue Light" charset="0"/>
                <a:sym typeface="Helvetica Neue Light" charset="0"/>
              </a:rPr>
              <a:t>homogeneization</a:t>
            </a:r>
            <a:r>
              <a:rPr lang="en-US" altLang="it-IT" sz="1600" dirty="0" smtClean="0">
                <a:solidFill>
                  <a:schemeClr val="bg2">
                    <a:lumMod val="75000"/>
                  </a:schemeClr>
                </a:solidFill>
                <a:latin typeface="Helvetica Neue Light" charset="0"/>
                <a:sym typeface="Helvetica Neue Light" charset="0"/>
              </a:rPr>
              <a:t>.</a:t>
            </a:r>
          </a:p>
        </p:txBody>
      </p:sp>
      <p:sp>
        <p:nvSpPr>
          <p:cNvPr id="21" name="Rettangolo 20"/>
          <p:cNvSpPr/>
          <p:nvPr/>
        </p:nvSpPr>
        <p:spPr>
          <a:xfrm>
            <a:off x="6112225" y="6325554"/>
            <a:ext cx="3021981" cy="523220"/>
          </a:xfrm>
          <a:prstGeom prst="rect">
            <a:avLst/>
          </a:prstGeom>
        </p:spPr>
        <p:txBody>
          <a:bodyPr wrap="none">
            <a:spAutoFit/>
          </a:bodyPr>
          <a:lstStyle/>
          <a:p>
            <a:r>
              <a:rPr lang="en-US" sz="1400" dirty="0" smtClean="0">
                <a:solidFill>
                  <a:schemeClr val="tx1">
                    <a:lumMod val="65000"/>
                    <a:lumOff val="35000"/>
                  </a:schemeClr>
                </a:solidFill>
              </a:rPr>
              <a:t>Chung et al., Nature 2013</a:t>
            </a:r>
          </a:p>
          <a:p>
            <a:r>
              <a:rPr lang="en-US" sz="1400" dirty="0" err="1" smtClean="0">
                <a:solidFill>
                  <a:schemeClr val="tx1">
                    <a:lumMod val="65000"/>
                    <a:lumOff val="35000"/>
                  </a:schemeClr>
                </a:solidFill>
              </a:rPr>
              <a:t>Costantini</a:t>
            </a:r>
            <a:r>
              <a:rPr lang="en-US" sz="1400" dirty="0" smtClean="0">
                <a:solidFill>
                  <a:schemeClr val="tx1">
                    <a:lumMod val="65000"/>
                    <a:lumOff val="35000"/>
                  </a:schemeClr>
                </a:solidFill>
              </a:rPr>
              <a:t> et al., Sci. Rep. </a:t>
            </a:r>
            <a:r>
              <a:rPr lang="en-US" sz="1400" i="1" dirty="0" smtClean="0">
                <a:solidFill>
                  <a:schemeClr val="tx1">
                    <a:lumMod val="65000"/>
                    <a:lumOff val="35000"/>
                  </a:schemeClr>
                </a:solidFill>
              </a:rPr>
              <a:t>accepted</a:t>
            </a:r>
            <a:endParaRPr lang="it-IT" sz="1400" dirty="0"/>
          </a:p>
        </p:txBody>
      </p:sp>
    </p:spTree>
    <p:extLst>
      <p:ext uri="{BB962C8B-B14F-4D97-AF65-F5344CB8AC3E}">
        <p14:creationId xmlns:p14="http://schemas.microsoft.com/office/powerpoint/2010/main" val="365625796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Outlook: </a:t>
            </a:r>
            <a:r>
              <a:rPr lang="it-IT" dirty="0" err="1"/>
              <a:t>improved</a:t>
            </a:r>
            <a:r>
              <a:rPr lang="it-IT" dirty="0"/>
              <a:t> clearing and </a:t>
            </a:r>
            <a:r>
              <a:rPr lang="it-IT" dirty="0" err="1"/>
              <a:t>microscopy</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pic>
        <p:nvPicPr>
          <p:cNvPr id="5"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1237" t="5129" r="1237" b="7687"/>
          <a:stretch/>
        </p:blipFill>
        <p:spPr>
          <a:xfrm>
            <a:off x="333126" y="2041491"/>
            <a:ext cx="8496944" cy="2448272"/>
          </a:xfrm>
          <a:prstGeom prst="rect">
            <a:avLst/>
          </a:prstGeom>
        </p:spPr>
      </p:pic>
      <p:sp>
        <p:nvSpPr>
          <p:cNvPr id="6" name="Rettangolo 4"/>
          <p:cNvSpPr/>
          <p:nvPr/>
        </p:nvSpPr>
        <p:spPr>
          <a:xfrm>
            <a:off x="215759" y="4839316"/>
            <a:ext cx="8712482" cy="1569660"/>
          </a:xfrm>
          <a:prstGeom prst="rect">
            <a:avLst/>
          </a:prstGeom>
        </p:spPr>
        <p:txBody>
          <a:bodyPr wrap="square">
            <a:spAutoFit/>
          </a:bodyPr>
          <a:lstStyle/>
          <a:p>
            <a:pPr marL="285750" indent="-285750">
              <a:lnSpc>
                <a:spcPct val="150000"/>
              </a:lnSpc>
              <a:buFontTx/>
              <a:buChar char="-"/>
            </a:pPr>
            <a:r>
              <a:rPr lang="ga-IE" altLang="it-IT" sz="1600" dirty="0" smtClean="0">
                <a:solidFill>
                  <a:schemeClr val="bg2">
                    <a:lumMod val="75000"/>
                  </a:schemeClr>
                </a:solidFill>
                <a:latin typeface="Helvetica Neue Light" charset="0"/>
                <a:sym typeface="Helvetica Neue Light" charset="0"/>
              </a:rPr>
              <a:t>Specialized optics for clearing </a:t>
            </a:r>
            <a:r>
              <a:rPr lang="ga-IE" altLang="it-IT" sz="1600" dirty="0" smtClean="0">
                <a:solidFill>
                  <a:schemeClr val="bg2">
                    <a:lumMod val="75000"/>
                  </a:schemeClr>
                </a:solidFill>
                <a:latin typeface="Helvetica Neue Light" charset="0"/>
                <a:sym typeface="Helvetica Neue Light" charset="0"/>
              </a:rPr>
              <a:t>solutions, new Olympus objective</a:t>
            </a:r>
            <a:endParaRPr lang="ga-IE" altLang="it-IT" sz="1600" dirty="0" smtClean="0">
              <a:solidFill>
                <a:schemeClr val="bg2">
                  <a:lumMod val="75000"/>
                </a:schemeClr>
              </a:solidFill>
              <a:latin typeface="Helvetica Neue Light" charset="0"/>
              <a:sym typeface="Helvetica Neue Light" charset="0"/>
            </a:endParaRPr>
          </a:p>
          <a:p>
            <a:pPr marL="285750" indent="-285750">
              <a:lnSpc>
                <a:spcPct val="150000"/>
              </a:lnSpc>
              <a:buFontTx/>
              <a:buChar char="-"/>
            </a:pPr>
            <a:r>
              <a:rPr lang="ga-IE" altLang="it-IT" sz="1600" dirty="0" smtClean="0">
                <a:solidFill>
                  <a:schemeClr val="bg2">
                    <a:lumMod val="75000"/>
                  </a:schemeClr>
                </a:solidFill>
                <a:latin typeface="Helvetica Neue Light" charset="0"/>
                <a:sym typeface="Helvetica Neue Light" charset="0"/>
              </a:rPr>
              <a:t>Double-sided illumination</a:t>
            </a:r>
          </a:p>
          <a:p>
            <a:pPr marL="285750" indent="-285750">
              <a:lnSpc>
                <a:spcPct val="150000"/>
              </a:lnSpc>
              <a:buFontTx/>
              <a:buChar char="-"/>
            </a:pPr>
            <a:r>
              <a:rPr lang="ga-IE" altLang="it-IT" sz="1600" dirty="0" smtClean="0">
                <a:solidFill>
                  <a:schemeClr val="bg2">
                    <a:lumMod val="75000"/>
                  </a:schemeClr>
                </a:solidFill>
                <a:latin typeface="Helvetica Neue Light" charset="0"/>
                <a:sym typeface="Helvetica Neue Light" charset="0"/>
              </a:rPr>
              <a:t>Adaptive optical </a:t>
            </a:r>
            <a:r>
              <a:rPr lang="ga-IE" altLang="it-IT" sz="1600" dirty="0" smtClean="0">
                <a:solidFill>
                  <a:schemeClr val="bg2">
                    <a:lumMod val="75000"/>
                  </a:schemeClr>
                </a:solidFill>
                <a:latin typeface="Helvetica Neue Light" charset="0"/>
                <a:sym typeface="Helvetica Neue Light" charset="0"/>
              </a:rPr>
              <a:t>elements for aberration correction</a:t>
            </a:r>
            <a:endParaRPr lang="ga-IE" altLang="it-IT" sz="1600" dirty="0" smtClean="0">
              <a:solidFill>
                <a:schemeClr val="bg2">
                  <a:lumMod val="75000"/>
                </a:schemeClr>
              </a:solidFill>
              <a:latin typeface="Helvetica Neue Light" charset="0"/>
              <a:sym typeface="Helvetica Neue Light" charset="0"/>
            </a:endParaRPr>
          </a:p>
          <a:p>
            <a:pPr marL="285750" indent="-285750">
              <a:lnSpc>
                <a:spcPct val="150000"/>
              </a:lnSpc>
              <a:buFontTx/>
              <a:buChar char="-"/>
            </a:pPr>
            <a:r>
              <a:rPr lang="ga-IE" altLang="it-IT" sz="1600" dirty="0" smtClean="0">
                <a:solidFill>
                  <a:schemeClr val="bg2">
                    <a:lumMod val="75000"/>
                  </a:schemeClr>
                </a:solidFill>
                <a:latin typeface="Helvetica Neue Light" charset="0"/>
                <a:sym typeface="Helvetica Neue Light" charset="0"/>
              </a:rPr>
              <a:t>Large-data management </a:t>
            </a:r>
            <a:r>
              <a:rPr lang="ga-IE" altLang="it-IT" sz="1600" dirty="0" smtClean="0">
                <a:solidFill>
                  <a:schemeClr val="bg2">
                    <a:lumMod val="75000"/>
                  </a:schemeClr>
                </a:solidFill>
                <a:latin typeface="Helvetica Neue Light" charset="0"/>
                <a:sym typeface="Helvetica Neue Light" charset="0"/>
              </a:rPr>
              <a:t>infrastructure for reliable streaming and storing of data</a:t>
            </a:r>
            <a:endParaRPr lang="en-US" altLang="it-IT" sz="1600" dirty="0" smtClean="0">
              <a:solidFill>
                <a:schemeClr val="bg2">
                  <a:lumMod val="75000"/>
                </a:schemeClr>
              </a:solidFill>
              <a:latin typeface="Helvetica Neue Light" charset="0"/>
              <a:sym typeface="Helvetica Neue Light" charset="0"/>
            </a:endParaRPr>
          </a:p>
        </p:txBody>
      </p:sp>
    </p:spTree>
    <p:extLst>
      <p:ext uri="{BB962C8B-B14F-4D97-AF65-F5344CB8AC3E}">
        <p14:creationId xmlns:p14="http://schemas.microsoft.com/office/powerpoint/2010/main" val="167190694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Conclusions</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14" name="Rettangolo 13"/>
          <p:cNvSpPr/>
          <p:nvPr/>
        </p:nvSpPr>
        <p:spPr>
          <a:xfrm>
            <a:off x="403012" y="1973441"/>
            <a:ext cx="8448308" cy="4031873"/>
          </a:xfrm>
          <a:prstGeom prst="rect">
            <a:avLst/>
          </a:prstGeom>
        </p:spPr>
        <p:txBody>
          <a:bodyPr wrap="square">
            <a:spAutoFit/>
          </a:bodyPr>
          <a:lstStyle/>
          <a:p>
            <a:pPr marL="342900" indent="-342900" algn="just">
              <a:buFont typeface="Arial" panose="020B0604020202020204" pitchFamily="34" charset="0"/>
              <a:buChar char="•"/>
            </a:pPr>
            <a:r>
              <a:rPr lang="en-US" sz="1600" dirty="0">
                <a:solidFill>
                  <a:schemeClr val="tx1">
                    <a:lumMod val="65000"/>
                    <a:lumOff val="35000"/>
                  </a:schemeClr>
                </a:solidFill>
              </a:rPr>
              <a:t>These preliminary results pave the way towards a quantitative mapping of neuronal activity across the whole brain with single-cell resolution. The high-throughput of the experimental pipeline will allow comparison of activity patterns between animals subjected to different </a:t>
            </a:r>
            <a:r>
              <a:rPr lang="en-US" sz="1600" dirty="0" smtClean="0">
                <a:solidFill>
                  <a:schemeClr val="tx1">
                    <a:lumMod val="65000"/>
                    <a:lumOff val="35000"/>
                  </a:schemeClr>
                </a:solidFill>
              </a:rPr>
              <a:t>stimuli</a:t>
            </a:r>
            <a:r>
              <a:rPr lang="ga-IE" sz="1600" dirty="0">
                <a:solidFill>
                  <a:schemeClr val="tx1">
                    <a:lumMod val="65000"/>
                    <a:lumOff val="35000"/>
                  </a:schemeClr>
                </a:solidFill>
              </a:rPr>
              <a:t> </a:t>
            </a:r>
            <a:r>
              <a:rPr lang="ga-IE" sz="1600" dirty="0" smtClean="0">
                <a:solidFill>
                  <a:schemeClr val="tx1">
                    <a:lumMod val="65000"/>
                    <a:lumOff val="35000"/>
                  </a:schemeClr>
                </a:solidFill>
              </a:rPr>
              <a:t>and between</a:t>
            </a:r>
            <a:r>
              <a:rPr lang="en-US" sz="1600" dirty="0" smtClean="0">
                <a:solidFill>
                  <a:schemeClr val="tx1">
                    <a:lumMod val="65000"/>
                    <a:lumOff val="35000"/>
                  </a:schemeClr>
                </a:solidFill>
              </a:rPr>
              <a:t> </a:t>
            </a:r>
            <a:r>
              <a:rPr lang="en-US" sz="1600" dirty="0">
                <a:solidFill>
                  <a:schemeClr val="tx1">
                    <a:lumMod val="65000"/>
                    <a:lumOff val="35000"/>
                  </a:schemeClr>
                </a:solidFill>
              </a:rPr>
              <a:t>healthy and diseased mice</a:t>
            </a:r>
            <a:r>
              <a:rPr lang="en-US" sz="1600" dirty="0" smtClean="0">
                <a:solidFill>
                  <a:schemeClr val="tx1">
                    <a:lumMod val="65000"/>
                    <a:lumOff val="35000"/>
                  </a:schemeClr>
                </a:solidFill>
              </a:rPr>
              <a:t>.</a:t>
            </a:r>
          </a:p>
          <a:p>
            <a:pPr marL="342900" indent="-342900" algn="just">
              <a:buFont typeface="Arial" panose="020B0604020202020204" pitchFamily="34" charset="0"/>
              <a:buChar char="•"/>
            </a:pPr>
            <a:endParaRPr lang="en-US" sz="1600" dirty="0">
              <a:solidFill>
                <a:schemeClr val="tx1">
                  <a:lumMod val="65000"/>
                  <a:lumOff val="35000"/>
                </a:schemeClr>
              </a:solidFill>
            </a:endParaRPr>
          </a:p>
          <a:p>
            <a:pPr marL="342900" indent="-342900" algn="just">
              <a:buFont typeface="Arial" panose="020B0604020202020204" pitchFamily="34" charset="0"/>
              <a:buChar char="•"/>
            </a:pPr>
            <a:r>
              <a:rPr lang="en-US" sz="1600" dirty="0">
                <a:solidFill>
                  <a:schemeClr val="tx1">
                    <a:lumMod val="65000"/>
                    <a:lumOff val="35000"/>
                  </a:schemeClr>
                </a:solidFill>
              </a:rPr>
              <a:t>Sample preparation with CLARITY </a:t>
            </a:r>
            <a:r>
              <a:rPr lang="en-US" sz="1600" dirty="0" smtClean="0">
                <a:solidFill>
                  <a:schemeClr val="tx1">
                    <a:lumMod val="65000"/>
                    <a:lumOff val="35000"/>
                  </a:schemeClr>
                </a:solidFill>
              </a:rPr>
              <a:t>guarantees </a:t>
            </a:r>
            <a:r>
              <a:rPr lang="en-US" sz="1600" dirty="0">
                <a:solidFill>
                  <a:schemeClr val="tx1">
                    <a:lumMod val="65000"/>
                    <a:lumOff val="35000"/>
                  </a:schemeClr>
                </a:solidFill>
              </a:rPr>
              <a:t>better fluorescence preservation together with high transparency.</a:t>
            </a:r>
          </a:p>
          <a:p>
            <a:pPr marL="342900" indent="-342900" algn="just">
              <a:buFont typeface="Arial" panose="020B0604020202020204" pitchFamily="34" charset="0"/>
              <a:buChar char="•"/>
            </a:pPr>
            <a:endParaRPr lang="en-US" sz="1600" dirty="0" smtClean="0">
              <a:solidFill>
                <a:schemeClr val="tx1">
                  <a:lumMod val="65000"/>
                  <a:lumOff val="35000"/>
                </a:schemeClr>
              </a:solidFill>
            </a:endParaRPr>
          </a:p>
          <a:p>
            <a:pPr marL="342900" indent="-342900" algn="just">
              <a:buFont typeface="Arial" panose="020B0604020202020204" pitchFamily="34" charset="0"/>
              <a:buChar char="•"/>
            </a:pPr>
            <a:r>
              <a:rPr lang="en-US" sz="1600" dirty="0" smtClean="0">
                <a:solidFill>
                  <a:schemeClr val="tx1">
                    <a:lumMod val="65000"/>
                    <a:lumOff val="35000"/>
                  </a:schemeClr>
                </a:solidFill>
              </a:rPr>
              <a:t>A </a:t>
            </a:r>
            <a:r>
              <a:rPr lang="en-US" sz="1600" dirty="0">
                <a:solidFill>
                  <a:schemeClr val="tx1">
                    <a:lumMod val="65000"/>
                    <a:lumOff val="35000"/>
                  </a:schemeClr>
                </a:solidFill>
              </a:rPr>
              <a:t>new </a:t>
            </a:r>
            <a:r>
              <a:rPr lang="en-US" sz="1600" dirty="0" smtClean="0">
                <a:solidFill>
                  <a:schemeClr val="tx1">
                    <a:lumMod val="65000"/>
                    <a:lumOff val="35000"/>
                  </a:schemeClr>
                </a:solidFill>
              </a:rPr>
              <a:t>light</a:t>
            </a:r>
            <a:r>
              <a:rPr lang="ga-IE" sz="1600" dirty="0" smtClean="0">
                <a:solidFill>
                  <a:schemeClr val="tx1">
                    <a:lumMod val="65000"/>
                    <a:lumOff val="35000"/>
                  </a:schemeClr>
                </a:solidFill>
              </a:rPr>
              <a:t>-</a:t>
            </a:r>
            <a:r>
              <a:rPr lang="en-US" sz="1600" dirty="0" smtClean="0">
                <a:solidFill>
                  <a:schemeClr val="tx1">
                    <a:lumMod val="65000"/>
                    <a:lumOff val="35000"/>
                  </a:schemeClr>
                </a:solidFill>
              </a:rPr>
              <a:t>sheet </a:t>
            </a:r>
            <a:r>
              <a:rPr lang="en-US" sz="1600" dirty="0">
                <a:solidFill>
                  <a:schemeClr val="tx1">
                    <a:lumMod val="65000"/>
                    <a:lumOff val="35000"/>
                  </a:schemeClr>
                </a:solidFill>
              </a:rPr>
              <a:t>microscope </a:t>
            </a:r>
            <a:r>
              <a:rPr lang="en-US" sz="1600" dirty="0" smtClean="0">
                <a:solidFill>
                  <a:schemeClr val="tx1">
                    <a:lumMod val="65000"/>
                    <a:lumOff val="35000"/>
                  </a:schemeClr>
                </a:solidFill>
              </a:rPr>
              <a:t>suited for CLARITY is producing datasets of higher quality</a:t>
            </a:r>
            <a:r>
              <a:rPr lang="ga-IE" sz="1600" dirty="0" smtClean="0">
                <a:solidFill>
                  <a:schemeClr val="tx1">
                    <a:lumMod val="65000"/>
                    <a:lumOff val="35000"/>
                  </a:schemeClr>
                </a:solidFill>
              </a:rPr>
              <a:t>.</a:t>
            </a:r>
            <a:endParaRPr lang="en-US" sz="1600" dirty="0">
              <a:solidFill>
                <a:schemeClr val="tx1">
                  <a:lumMod val="65000"/>
                  <a:lumOff val="35000"/>
                </a:schemeClr>
              </a:solidFill>
            </a:endParaRPr>
          </a:p>
          <a:p>
            <a:pPr marL="342900" indent="-342900" algn="just">
              <a:buFont typeface="Arial" panose="020B0604020202020204" pitchFamily="34" charset="0"/>
              <a:buChar char="•"/>
            </a:pPr>
            <a:endParaRPr lang="en-US" sz="1600" dirty="0" smtClean="0">
              <a:solidFill>
                <a:schemeClr val="tx1">
                  <a:lumMod val="65000"/>
                  <a:lumOff val="35000"/>
                </a:schemeClr>
              </a:solidFill>
            </a:endParaRPr>
          </a:p>
          <a:p>
            <a:pPr marL="342900" indent="-342900" algn="just">
              <a:buFont typeface="Arial" panose="020B0604020202020204" pitchFamily="34" charset="0"/>
              <a:buChar char="•"/>
            </a:pPr>
            <a:r>
              <a:rPr lang="en-US" sz="1600" dirty="0" smtClean="0">
                <a:solidFill>
                  <a:schemeClr val="tx1">
                    <a:lumMod val="65000"/>
                    <a:lumOff val="35000"/>
                  </a:schemeClr>
                </a:solidFill>
              </a:rPr>
              <a:t>Semantic </a:t>
            </a:r>
            <a:r>
              <a:rPr lang="en-US" sz="1600" dirty="0">
                <a:solidFill>
                  <a:schemeClr val="tx1">
                    <a:lumMod val="65000"/>
                    <a:lumOff val="35000"/>
                  </a:schemeClr>
                </a:solidFill>
              </a:rPr>
              <a:t>deconvolution must be implemented in strongly parallel architectures to be capable of managing TB-sized datasets.</a:t>
            </a:r>
          </a:p>
          <a:p>
            <a:pPr marL="342900" indent="-342900" algn="just">
              <a:buFont typeface="Arial" panose="020B0604020202020204" pitchFamily="34" charset="0"/>
              <a:buChar char="•"/>
            </a:pPr>
            <a:endParaRPr lang="en-US" sz="1600" dirty="0" smtClean="0">
              <a:solidFill>
                <a:schemeClr val="tx1">
                  <a:lumMod val="65000"/>
                  <a:lumOff val="35000"/>
                </a:schemeClr>
              </a:solidFill>
            </a:endParaRPr>
          </a:p>
          <a:p>
            <a:pPr marL="342900" indent="-342900" algn="just">
              <a:buFont typeface="Arial" panose="020B0604020202020204" pitchFamily="34" charset="0"/>
              <a:buChar char="•"/>
            </a:pPr>
            <a:r>
              <a:rPr lang="en-US" sz="1600" dirty="0" smtClean="0">
                <a:solidFill>
                  <a:schemeClr val="tx1">
                    <a:lumMod val="65000"/>
                    <a:lumOff val="35000"/>
                  </a:schemeClr>
                </a:solidFill>
              </a:rPr>
              <a:t>Non-rigid </a:t>
            </a:r>
            <a:r>
              <a:rPr lang="en-US" sz="1600" dirty="0">
                <a:solidFill>
                  <a:schemeClr val="tx1">
                    <a:lumMod val="65000"/>
                    <a:lumOff val="35000"/>
                  </a:schemeClr>
                </a:solidFill>
              </a:rPr>
              <a:t>alignment of datasets to standard reference atlases (Allen, INCF) is needed to quantitatively compare different brains.</a:t>
            </a:r>
          </a:p>
        </p:txBody>
      </p:sp>
    </p:spTree>
    <p:extLst>
      <p:ext uri="{BB962C8B-B14F-4D97-AF65-F5344CB8AC3E}">
        <p14:creationId xmlns:p14="http://schemas.microsoft.com/office/powerpoint/2010/main" val="138678301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olo 1"/>
          <p:cNvSpPr txBox="1">
            <a:spLocks/>
          </p:cNvSpPr>
          <p:nvPr/>
        </p:nvSpPr>
        <p:spPr bwMode="auto">
          <a:xfrm>
            <a:off x="401836" y="232172"/>
            <a:ext cx="8340328"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5713" tIns="35713" rIns="35713" bIns="35713" numCol="1" anchor="b" anchorCtr="0" compatLnSpc="1">
            <a:prstTxWarp prst="textNoShape">
              <a:avLst/>
            </a:prstTxWarp>
          </a:bodyPr>
          <a:lstStyle>
            <a:lvl1pPr algn="l" rtl="0" fontAlgn="base">
              <a:spcBef>
                <a:spcPct val="0"/>
              </a:spcBef>
              <a:spcAft>
                <a:spcPct val="0"/>
              </a:spcAft>
              <a:defRPr sz="3000">
                <a:solidFill>
                  <a:schemeClr val="tx1"/>
                </a:solidFill>
                <a:latin typeface="+mj-lt"/>
                <a:ea typeface="+mj-ea"/>
                <a:cs typeface="+mj-cs"/>
                <a:sym typeface="Helvetica Neue Light" charset="0"/>
              </a:defRPr>
            </a:lvl1pPr>
            <a:lvl2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2pPr>
            <a:lvl3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3pPr>
            <a:lvl4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4pPr>
            <a:lvl5pPr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5pPr>
            <a:lvl6pPr marL="321424"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6pPr>
            <a:lvl7pPr marL="642849"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7pPr>
            <a:lvl8pPr marL="964274"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8pPr>
            <a:lvl9pPr marL="1285697" algn="l"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9pPr>
          </a:lstStyle>
          <a:p>
            <a:pPr defTabSz="914400"/>
            <a:r>
              <a:rPr lang="it-IT" kern="0" dirty="0" err="1" smtClean="0">
                <a:latin typeface="Helvetica Neue"/>
              </a:rPr>
              <a:t>Acknowledgements</a:t>
            </a:r>
            <a:endParaRPr lang="it-IT" kern="0" dirty="0">
              <a:latin typeface="Helvetica Neue"/>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601" y="440404"/>
            <a:ext cx="1452848" cy="1404420"/>
          </a:xfrm>
          <a:prstGeom prst="rect">
            <a:avLst/>
          </a:prstGeom>
        </p:spPr>
      </p:pic>
      <p:sp>
        <p:nvSpPr>
          <p:cNvPr id="2" name="CasellaDiTesto 1"/>
          <p:cNvSpPr txBox="1"/>
          <p:nvPr/>
        </p:nvSpPr>
        <p:spPr>
          <a:xfrm>
            <a:off x="401836" y="1700808"/>
            <a:ext cx="4674220" cy="4247317"/>
          </a:xfrm>
          <a:prstGeom prst="rect">
            <a:avLst/>
          </a:prstGeom>
          <a:noFill/>
        </p:spPr>
        <p:txBody>
          <a:bodyPr wrap="square" rtlCol="0">
            <a:spAutoFit/>
          </a:bodyPr>
          <a:lstStyle/>
          <a:p>
            <a:r>
              <a:rPr lang="it-IT" sz="2000" b="1" dirty="0" smtClean="0">
                <a:latin typeface="Helvetica Neue"/>
              </a:rPr>
              <a:t>LENS, Florence</a:t>
            </a:r>
          </a:p>
          <a:p>
            <a:r>
              <a:rPr lang="it-IT" sz="2000" dirty="0" smtClean="0">
                <a:latin typeface="Helvetica Neue"/>
              </a:rPr>
              <a:t>Ludovico Silvestri</a:t>
            </a:r>
          </a:p>
          <a:p>
            <a:r>
              <a:rPr lang="it-IT" sz="2000" dirty="0" smtClean="0">
                <a:latin typeface="Helvetica Neue"/>
              </a:rPr>
              <a:t>Irene Costantini</a:t>
            </a:r>
            <a:endParaRPr lang="ga-IE" sz="2000" dirty="0" smtClean="0">
              <a:latin typeface="Helvetica Neue"/>
            </a:endParaRPr>
          </a:p>
          <a:p>
            <a:r>
              <a:rPr lang="it-IT" sz="2000" dirty="0" smtClean="0">
                <a:latin typeface="Helvetica Neue"/>
              </a:rPr>
              <a:t>Leonardo Sacconi</a:t>
            </a:r>
            <a:endParaRPr lang="ga-IE" sz="2000" dirty="0" smtClean="0">
              <a:latin typeface="Helvetica Neue"/>
            </a:endParaRPr>
          </a:p>
          <a:p>
            <a:r>
              <a:rPr lang="it-IT" sz="2000" dirty="0" smtClean="0">
                <a:latin typeface="Helvetica Neue"/>
              </a:rPr>
              <a:t>Francesco Saverio Pavone</a:t>
            </a:r>
          </a:p>
          <a:p>
            <a:endParaRPr lang="it-IT" sz="2000" dirty="0" smtClean="0">
              <a:latin typeface="Helvetica Neue"/>
            </a:endParaRPr>
          </a:p>
          <a:p>
            <a:r>
              <a:rPr lang="it-IT" sz="2000" b="1" dirty="0" err="1" smtClean="0">
                <a:latin typeface="Helvetica Neue"/>
              </a:rPr>
              <a:t>University</a:t>
            </a:r>
            <a:r>
              <a:rPr lang="it-IT" sz="2000" b="1" dirty="0" smtClean="0">
                <a:latin typeface="Helvetica Neue"/>
              </a:rPr>
              <a:t> of Florence</a:t>
            </a:r>
          </a:p>
          <a:p>
            <a:r>
              <a:rPr lang="it-IT" sz="2000" dirty="0" smtClean="0">
                <a:latin typeface="Helvetica Neue"/>
              </a:rPr>
              <a:t>Marco </a:t>
            </a:r>
            <a:r>
              <a:rPr lang="it-IT" sz="2000" dirty="0" err="1" smtClean="0">
                <a:latin typeface="Helvetica Neue"/>
              </a:rPr>
              <a:t>Paciscopi</a:t>
            </a:r>
            <a:endParaRPr lang="it-IT" sz="2000" dirty="0" smtClean="0">
              <a:latin typeface="Helvetica Neue"/>
            </a:endParaRPr>
          </a:p>
          <a:p>
            <a:r>
              <a:rPr lang="it-IT" sz="2000" dirty="0" smtClean="0">
                <a:latin typeface="Helvetica Neue"/>
              </a:rPr>
              <a:t>Paolo Frasconi</a:t>
            </a:r>
          </a:p>
          <a:p>
            <a:endParaRPr lang="it-IT" sz="2000" dirty="0" smtClean="0">
              <a:latin typeface="Helvetica Neue"/>
            </a:endParaRPr>
          </a:p>
          <a:p>
            <a:r>
              <a:rPr lang="it-IT" sz="2000" b="1" dirty="0" smtClean="0">
                <a:latin typeface="Helvetica Neue"/>
              </a:rPr>
              <a:t>Harvard </a:t>
            </a:r>
            <a:r>
              <a:rPr lang="it-IT" sz="2000" b="1" dirty="0" err="1" smtClean="0">
                <a:latin typeface="Helvetica Neue"/>
              </a:rPr>
              <a:t>Medical</a:t>
            </a:r>
            <a:r>
              <a:rPr lang="it-IT" sz="2000" b="1" dirty="0" smtClean="0">
                <a:latin typeface="Helvetica Neue"/>
              </a:rPr>
              <a:t> School, Boston</a:t>
            </a:r>
          </a:p>
          <a:p>
            <a:r>
              <a:rPr lang="it-IT" sz="2000" dirty="0" smtClean="0">
                <a:latin typeface="Helvetica Neue"/>
              </a:rPr>
              <a:t>Nikita Rudinskiy</a:t>
            </a:r>
          </a:p>
          <a:p>
            <a:r>
              <a:rPr lang="it-IT" sz="2000" dirty="0" smtClean="0">
                <a:latin typeface="Helvetica Neue"/>
              </a:rPr>
              <a:t>Bradley T. </a:t>
            </a:r>
            <a:r>
              <a:rPr lang="it-IT" sz="2000" dirty="0" err="1" smtClean="0">
                <a:latin typeface="Helvetica Neue"/>
              </a:rPr>
              <a:t>Hyman</a:t>
            </a:r>
            <a:endParaRPr lang="it-IT" sz="2000" dirty="0">
              <a:latin typeface="Helvetica Neue"/>
            </a:endParaRPr>
          </a:p>
          <a:p>
            <a:endParaRPr lang="it-IT" sz="1000" dirty="0">
              <a:latin typeface="Helvetica Neue"/>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828" y="4754113"/>
            <a:ext cx="2199623" cy="2199623"/>
          </a:xfrm>
          <a:prstGeom prst="rect">
            <a:avLst/>
          </a:prstGeom>
        </p:spPr>
      </p:pic>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2993" y="4039738"/>
            <a:ext cx="1905000" cy="142875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640" y="4515375"/>
            <a:ext cx="2287902" cy="477475"/>
          </a:xfrm>
          <a:prstGeom prst="rect">
            <a:avLst/>
          </a:prstGeom>
        </p:spPr>
      </p:pic>
      <p:pic>
        <p:nvPicPr>
          <p:cNvPr id="8" name="Immagin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1038" y="5373216"/>
            <a:ext cx="1986496" cy="770120"/>
          </a:xfrm>
          <a:prstGeom prst="rect">
            <a:avLst/>
          </a:prstGeom>
        </p:spPr>
      </p:pic>
      <p:sp>
        <p:nvSpPr>
          <p:cNvPr id="13" name="Rettangolo 12"/>
          <p:cNvSpPr/>
          <p:nvPr/>
        </p:nvSpPr>
        <p:spPr>
          <a:xfrm>
            <a:off x="4850910" y="3884989"/>
            <a:ext cx="1082348" cy="369332"/>
          </a:xfrm>
          <a:prstGeom prst="rect">
            <a:avLst/>
          </a:prstGeom>
        </p:spPr>
        <p:txBody>
          <a:bodyPr wrap="none">
            <a:spAutoFit/>
          </a:bodyPr>
          <a:lstStyle/>
          <a:p>
            <a:r>
              <a:rPr lang="it-IT" u="sng" dirty="0" err="1" smtClean="0">
                <a:latin typeface="Helvetica Neue"/>
              </a:rPr>
              <a:t>Funding</a:t>
            </a:r>
            <a:r>
              <a:rPr lang="it-IT" u="sng" dirty="0" smtClean="0">
                <a:latin typeface="Helvetica Neue"/>
              </a:rPr>
              <a:t>:</a:t>
            </a:r>
            <a:endParaRPr lang="it-IT" u="sng" dirty="0"/>
          </a:p>
        </p:txBody>
      </p:sp>
      <p:pic>
        <p:nvPicPr>
          <p:cNvPr id="14" name="Picture 2" descr="E:\ICON\Immagini Varie\unifi.gif"/>
          <p:cNvPicPr>
            <a:picLocks noChangeAspect="1" noChangeArrowheads="1"/>
          </p:cNvPicPr>
          <p:nvPr/>
        </p:nvPicPr>
        <p:blipFill>
          <a:blip r:embed="rId8" cstate="print"/>
          <a:srcRect/>
          <a:stretch>
            <a:fillRect/>
          </a:stretch>
        </p:blipFill>
        <p:spPr bwMode="auto">
          <a:xfrm>
            <a:off x="7140730" y="315520"/>
            <a:ext cx="1551384" cy="1518022"/>
          </a:xfrm>
          <a:prstGeom prst="rect">
            <a:avLst/>
          </a:prstGeom>
          <a:noFill/>
        </p:spPr>
      </p:pic>
      <p:pic>
        <p:nvPicPr>
          <p:cNvPr id="15" name="Picture 2" descr="http://upload.wikimedia.org/wikipedia/commons/thumb/1/1f/Massachusetts_General_Hospital_logo.svg/2000px-Massachusetts_General_Hospit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93598" y="2140874"/>
            <a:ext cx="1241375" cy="144806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upload.wikimedia.org/wikipedia/en/thumb/3/3a/Harvard_Wreath_Logo_1.svg/1051px-Harvard_Wreath_Logo_1.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18256" y="1997215"/>
            <a:ext cx="1621438" cy="157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050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Imaging brain </a:t>
            </a:r>
            <a:r>
              <a:rPr lang="ga-IE" dirty="0" smtClean="0"/>
              <a:t>activity</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30" name="Rettangolo 29"/>
          <p:cNvSpPr/>
          <p:nvPr/>
        </p:nvSpPr>
        <p:spPr>
          <a:xfrm>
            <a:off x="251520" y="1595914"/>
            <a:ext cx="4023215" cy="584775"/>
          </a:xfrm>
          <a:prstGeom prst="rect">
            <a:avLst/>
          </a:prstGeom>
        </p:spPr>
        <p:txBody>
          <a:bodyPr wrap="square">
            <a:spAutoFit/>
          </a:bodyPr>
          <a:lstStyle/>
          <a:p>
            <a:r>
              <a:rPr lang="it-IT" altLang="it-IT" sz="1600" dirty="0" smtClean="0">
                <a:solidFill>
                  <a:schemeClr val="bg2">
                    <a:lumMod val="75000"/>
                  </a:schemeClr>
                </a:solidFill>
                <a:latin typeface="Helvetica Neue Light" charset="0"/>
                <a:sym typeface="Helvetica Neue Light" charset="0"/>
              </a:rPr>
              <a:t>Large area (</a:t>
            </a:r>
            <a:r>
              <a:rPr lang="it-IT" altLang="it-IT" sz="1600" dirty="0" err="1" smtClean="0">
                <a:solidFill>
                  <a:schemeClr val="bg2">
                    <a:lumMod val="75000"/>
                  </a:schemeClr>
                </a:solidFill>
                <a:latin typeface="Helvetica Neue Light" charset="0"/>
                <a:sym typeface="Helvetica Neue Light" charset="0"/>
              </a:rPr>
              <a:t>even</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whole</a:t>
            </a:r>
            <a:r>
              <a:rPr lang="it-IT" altLang="it-IT" sz="1600" dirty="0" smtClean="0">
                <a:solidFill>
                  <a:schemeClr val="bg2">
                    <a:lumMod val="75000"/>
                  </a:schemeClr>
                </a:solidFill>
                <a:latin typeface="Helvetica Neue Light" charset="0"/>
                <a:sym typeface="Helvetica Neue Light" charset="0"/>
              </a:rPr>
              <a:t> brain)</a:t>
            </a:r>
          </a:p>
          <a:p>
            <a:r>
              <a:rPr lang="it-IT" sz="1600" dirty="0" err="1" smtClean="0">
                <a:solidFill>
                  <a:schemeClr val="bg2">
                    <a:lumMod val="75000"/>
                  </a:schemeClr>
                </a:solidFill>
                <a:latin typeface="Helvetica Neue Light" charset="0"/>
                <a:sym typeface="Helvetica Neue Light" charset="0"/>
              </a:rPr>
              <a:t>Low</a:t>
            </a:r>
            <a:r>
              <a:rPr lang="it-IT" sz="1600" dirty="0" smtClean="0">
                <a:solidFill>
                  <a:schemeClr val="bg2">
                    <a:lumMod val="75000"/>
                  </a:schemeClr>
                </a:solidFill>
                <a:latin typeface="Helvetica Neue Light" charset="0"/>
                <a:sym typeface="Helvetica Neue Light" charset="0"/>
              </a:rPr>
              <a:t> </a:t>
            </a:r>
            <a:r>
              <a:rPr lang="it-IT" sz="1600" dirty="0" err="1" smtClean="0">
                <a:solidFill>
                  <a:schemeClr val="bg2">
                    <a:lumMod val="75000"/>
                  </a:schemeClr>
                </a:solidFill>
                <a:latin typeface="Helvetica Neue Light" charset="0"/>
                <a:sym typeface="Helvetica Neue Light" charset="0"/>
              </a:rPr>
              <a:t>resolution</a:t>
            </a:r>
            <a:endParaRPr lang="it-IT" sz="1600" dirty="0"/>
          </a:p>
        </p:txBody>
      </p:sp>
      <p:pic>
        <p:nvPicPr>
          <p:cNvPr id="1026" name="Picture 2" descr="http://web.csulb.edu/~cwallis/482/fmri/fmri.h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55" y="2257760"/>
            <a:ext cx="2506077" cy="22750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psychologie.uzh.ch/fachrichtungen/plasti/Labor/EEG-0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853" r="15521"/>
          <a:stretch/>
        </p:blipFill>
        <p:spPr bwMode="auto">
          <a:xfrm>
            <a:off x="695965" y="4437112"/>
            <a:ext cx="1804897"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user.engineering.uiowa.edu/~jcb/images/regions.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3465578"/>
            <a:ext cx="2402220" cy="1729071"/>
          </a:xfrm>
          <a:prstGeom prst="rect">
            <a:avLst/>
          </a:prstGeom>
          <a:noFill/>
          <a:extLst>
            <a:ext uri="{909E8E84-426E-40DD-AFC4-6F175D3DCCD1}">
              <a14:hiddenFill xmlns:a14="http://schemas.microsoft.com/office/drawing/2010/main">
                <a:solidFill>
                  <a:srgbClr val="FFFFFF"/>
                </a:solidFill>
              </a14:hiddenFill>
            </a:ext>
          </a:extLst>
        </p:spPr>
      </p:pic>
      <p:sp>
        <p:nvSpPr>
          <p:cNvPr id="17" name="Rettangolo 16"/>
          <p:cNvSpPr/>
          <p:nvPr/>
        </p:nvSpPr>
        <p:spPr>
          <a:xfrm>
            <a:off x="5152162" y="5872916"/>
            <a:ext cx="4023215" cy="584775"/>
          </a:xfrm>
          <a:prstGeom prst="rect">
            <a:avLst/>
          </a:prstGeom>
        </p:spPr>
        <p:txBody>
          <a:bodyPr wrap="square">
            <a:spAutoFit/>
          </a:bodyPr>
          <a:lstStyle/>
          <a:p>
            <a:r>
              <a:rPr lang="it-IT" sz="1600" dirty="0" smtClean="0">
                <a:solidFill>
                  <a:schemeClr val="tx1">
                    <a:lumMod val="65000"/>
                    <a:lumOff val="35000"/>
                  </a:schemeClr>
                </a:solidFill>
                <a:latin typeface="Helvetica Neue Light" charset="0"/>
                <a:sym typeface="Helvetica Neue Light" charset="0"/>
              </a:rPr>
              <a:t>High </a:t>
            </a:r>
            <a:r>
              <a:rPr lang="it-IT" sz="1600" dirty="0" err="1" smtClean="0">
                <a:solidFill>
                  <a:schemeClr val="tx1">
                    <a:lumMod val="65000"/>
                    <a:lumOff val="35000"/>
                  </a:schemeClr>
                </a:solidFill>
                <a:latin typeface="Helvetica Neue Light" charset="0"/>
                <a:sym typeface="Helvetica Neue Light" charset="0"/>
              </a:rPr>
              <a:t>resolution</a:t>
            </a:r>
            <a:r>
              <a:rPr lang="it-IT" sz="1600" dirty="0" smtClean="0">
                <a:solidFill>
                  <a:schemeClr val="tx1">
                    <a:lumMod val="65000"/>
                    <a:lumOff val="35000"/>
                  </a:schemeClr>
                </a:solidFill>
                <a:latin typeface="Helvetica Neue Light" charset="0"/>
                <a:sym typeface="Helvetica Neue Light" charset="0"/>
              </a:rPr>
              <a:t> (</a:t>
            </a:r>
            <a:r>
              <a:rPr lang="it-IT" sz="1600" dirty="0" err="1" smtClean="0">
                <a:solidFill>
                  <a:schemeClr val="tx1">
                    <a:lumMod val="65000"/>
                    <a:lumOff val="35000"/>
                  </a:schemeClr>
                </a:solidFill>
                <a:latin typeface="Helvetica Neue Light" charset="0"/>
                <a:sym typeface="Helvetica Neue Light" charset="0"/>
              </a:rPr>
              <a:t>even</a:t>
            </a:r>
            <a:r>
              <a:rPr lang="it-IT" sz="1600" dirty="0" smtClean="0">
                <a:solidFill>
                  <a:schemeClr val="tx1">
                    <a:lumMod val="65000"/>
                    <a:lumOff val="35000"/>
                  </a:schemeClr>
                </a:solidFill>
                <a:latin typeface="Helvetica Neue Light" charset="0"/>
                <a:sym typeface="Helvetica Neue Light" charset="0"/>
              </a:rPr>
              <a:t> </a:t>
            </a:r>
            <a:r>
              <a:rPr lang="it-IT" sz="1600" dirty="0" err="1" smtClean="0">
                <a:solidFill>
                  <a:schemeClr val="tx1">
                    <a:lumMod val="65000"/>
                    <a:lumOff val="35000"/>
                  </a:schemeClr>
                </a:solidFill>
                <a:latin typeface="Helvetica Neue Light" charset="0"/>
                <a:sym typeface="Helvetica Neue Light" charset="0"/>
              </a:rPr>
              <a:t>cellular</a:t>
            </a:r>
            <a:r>
              <a:rPr lang="it-IT" sz="1600" dirty="0" smtClean="0">
                <a:solidFill>
                  <a:schemeClr val="tx1">
                    <a:lumMod val="65000"/>
                    <a:lumOff val="35000"/>
                  </a:schemeClr>
                </a:solidFill>
                <a:latin typeface="Helvetica Neue Light" charset="0"/>
                <a:sym typeface="Helvetica Neue Light" charset="0"/>
              </a:rPr>
              <a:t>)</a:t>
            </a:r>
          </a:p>
          <a:p>
            <a:r>
              <a:rPr lang="it-IT" sz="1600" dirty="0" smtClean="0">
                <a:solidFill>
                  <a:schemeClr val="tx1">
                    <a:lumMod val="65000"/>
                    <a:lumOff val="35000"/>
                  </a:schemeClr>
                </a:solidFill>
              </a:rPr>
              <a:t>Small area</a:t>
            </a:r>
            <a:endParaRPr lang="it-IT" sz="1600" dirty="0">
              <a:solidFill>
                <a:schemeClr val="tx1">
                  <a:lumMod val="65000"/>
                  <a:lumOff val="35000"/>
                </a:schemeClr>
              </a:solidFill>
            </a:endParaRPr>
          </a:p>
        </p:txBody>
      </p:sp>
      <p:pic>
        <p:nvPicPr>
          <p:cNvPr id="1032" name="Picture 8" descr="http://life.nthu.edu.tw/~g864264/Graph/pair.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4400" y="3659594"/>
            <a:ext cx="3417028" cy="222849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biomedicalcomputationreview.org/sites/default/files/u6/the-dawn-6.png"/>
          <p:cNvPicPr>
            <a:picLocks noChangeAspect="1" noChangeArrowheads="1"/>
          </p:cNvPicPr>
          <p:nvPr/>
        </p:nvPicPr>
        <p:blipFill rotWithShape="1">
          <a:blip r:embed="rId8">
            <a:extLst>
              <a:ext uri="{28A0092B-C50C-407E-A947-70E740481C1C}">
                <a14:useLocalDpi xmlns:a14="http://schemas.microsoft.com/office/drawing/2010/main" val="0"/>
              </a:ext>
            </a:extLst>
          </a:blip>
          <a:srcRect l="9120" t="6931" r="19044" b="30614"/>
          <a:stretch/>
        </p:blipFill>
        <p:spPr bwMode="auto">
          <a:xfrm>
            <a:off x="4561014" y="3050927"/>
            <a:ext cx="2688261" cy="16022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yokogawa.com/scanner/applications/csu/images/m6-3_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785862" y="1941987"/>
            <a:ext cx="3079127" cy="2083117"/>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p:cNvSpPr txBox="1"/>
          <p:nvPr/>
        </p:nvSpPr>
        <p:spPr>
          <a:xfrm>
            <a:off x="5418846" y="6457691"/>
            <a:ext cx="184731" cy="369332"/>
          </a:xfrm>
          <a:prstGeom prst="rect">
            <a:avLst/>
          </a:prstGeom>
          <a:noFill/>
        </p:spPr>
        <p:txBody>
          <a:bodyPr wrap="none" rtlCol="0">
            <a:spAutoFit/>
          </a:bodyPr>
          <a:lstStyle/>
          <a:p>
            <a:endParaRPr lang="it-IT" dirty="0"/>
          </a:p>
        </p:txBody>
      </p:sp>
      <p:sp>
        <p:nvSpPr>
          <p:cNvPr id="6" name="Rettangolo 5"/>
          <p:cNvSpPr/>
          <p:nvPr/>
        </p:nvSpPr>
        <p:spPr>
          <a:xfrm>
            <a:off x="3074060" y="2223611"/>
            <a:ext cx="630301" cy="338554"/>
          </a:xfrm>
          <a:prstGeom prst="rect">
            <a:avLst/>
          </a:prstGeom>
        </p:spPr>
        <p:txBody>
          <a:bodyPr wrap="none">
            <a:spAutoFit/>
          </a:bodyPr>
          <a:lstStyle/>
          <a:p>
            <a:r>
              <a:rPr lang="it-IT" sz="1600" b="1" dirty="0" err="1" smtClean="0">
                <a:solidFill>
                  <a:schemeClr val="tx1">
                    <a:lumMod val="65000"/>
                    <a:lumOff val="35000"/>
                  </a:schemeClr>
                </a:solidFill>
              </a:rPr>
              <a:t>fMRI</a:t>
            </a:r>
            <a:endParaRPr lang="it-IT" sz="1600" b="1" dirty="0"/>
          </a:p>
        </p:txBody>
      </p:sp>
      <p:sp>
        <p:nvSpPr>
          <p:cNvPr id="23" name="Rettangolo 22"/>
          <p:cNvSpPr/>
          <p:nvPr/>
        </p:nvSpPr>
        <p:spPr>
          <a:xfrm>
            <a:off x="3316567" y="5099125"/>
            <a:ext cx="606256" cy="338554"/>
          </a:xfrm>
          <a:prstGeom prst="rect">
            <a:avLst/>
          </a:prstGeom>
        </p:spPr>
        <p:txBody>
          <a:bodyPr wrap="none">
            <a:spAutoFit/>
          </a:bodyPr>
          <a:lstStyle/>
          <a:p>
            <a:r>
              <a:rPr lang="it-IT" sz="1600" b="1" dirty="0" err="1" smtClean="0">
                <a:solidFill>
                  <a:schemeClr val="tx1">
                    <a:lumMod val="65000"/>
                    <a:lumOff val="35000"/>
                  </a:schemeClr>
                </a:solidFill>
              </a:rPr>
              <a:t>fNIR</a:t>
            </a:r>
            <a:endParaRPr lang="it-IT" sz="1600" b="1" dirty="0"/>
          </a:p>
        </p:txBody>
      </p:sp>
      <p:sp>
        <p:nvSpPr>
          <p:cNvPr id="24" name="Rettangolo 23"/>
          <p:cNvSpPr/>
          <p:nvPr/>
        </p:nvSpPr>
        <p:spPr>
          <a:xfrm>
            <a:off x="2483768" y="5754742"/>
            <a:ext cx="617477" cy="338554"/>
          </a:xfrm>
          <a:prstGeom prst="rect">
            <a:avLst/>
          </a:prstGeom>
        </p:spPr>
        <p:txBody>
          <a:bodyPr wrap="none">
            <a:spAutoFit/>
          </a:bodyPr>
          <a:lstStyle/>
          <a:p>
            <a:r>
              <a:rPr lang="it-IT" sz="1600" b="1" dirty="0" smtClean="0">
                <a:solidFill>
                  <a:schemeClr val="tx1">
                    <a:lumMod val="65000"/>
                    <a:lumOff val="35000"/>
                  </a:schemeClr>
                </a:solidFill>
              </a:rPr>
              <a:t>EEG</a:t>
            </a:r>
            <a:endParaRPr lang="it-IT" sz="1600" b="1" dirty="0"/>
          </a:p>
        </p:txBody>
      </p:sp>
      <p:sp>
        <p:nvSpPr>
          <p:cNvPr id="25" name="Rettangolo 24"/>
          <p:cNvSpPr/>
          <p:nvPr/>
        </p:nvSpPr>
        <p:spPr>
          <a:xfrm>
            <a:off x="5632980" y="1603713"/>
            <a:ext cx="3289683" cy="338554"/>
          </a:xfrm>
          <a:prstGeom prst="rect">
            <a:avLst/>
          </a:prstGeom>
        </p:spPr>
        <p:txBody>
          <a:bodyPr wrap="none">
            <a:spAutoFit/>
          </a:bodyPr>
          <a:lstStyle/>
          <a:p>
            <a:r>
              <a:rPr lang="it-IT" sz="1600" b="1" dirty="0" smtClean="0">
                <a:solidFill>
                  <a:schemeClr val="tx1">
                    <a:lumMod val="65000"/>
                    <a:lumOff val="35000"/>
                  </a:schemeClr>
                </a:solidFill>
              </a:rPr>
              <a:t>Optical </a:t>
            </a:r>
            <a:r>
              <a:rPr lang="it-IT" sz="1600" b="1" dirty="0" err="1" smtClean="0">
                <a:solidFill>
                  <a:schemeClr val="tx1">
                    <a:lumMod val="65000"/>
                    <a:lumOff val="35000"/>
                  </a:schemeClr>
                </a:solidFill>
              </a:rPr>
              <a:t>calcium</a:t>
            </a:r>
            <a:r>
              <a:rPr lang="it-IT" sz="1600" b="1" dirty="0" smtClean="0">
                <a:solidFill>
                  <a:schemeClr val="tx1">
                    <a:lumMod val="65000"/>
                    <a:lumOff val="35000"/>
                  </a:schemeClr>
                </a:solidFill>
              </a:rPr>
              <a:t> or VSD </a:t>
            </a:r>
            <a:r>
              <a:rPr lang="it-IT" sz="1600" b="1" dirty="0" err="1" smtClean="0">
                <a:solidFill>
                  <a:schemeClr val="tx1">
                    <a:lumMod val="65000"/>
                    <a:lumOff val="35000"/>
                  </a:schemeClr>
                </a:solidFill>
              </a:rPr>
              <a:t>imaging</a:t>
            </a:r>
            <a:endParaRPr lang="it-IT" sz="1600" b="1" dirty="0"/>
          </a:p>
        </p:txBody>
      </p:sp>
      <p:sp>
        <p:nvSpPr>
          <p:cNvPr id="26" name="Rettangolo 25"/>
          <p:cNvSpPr/>
          <p:nvPr/>
        </p:nvSpPr>
        <p:spPr>
          <a:xfrm>
            <a:off x="8190317" y="4683627"/>
            <a:ext cx="777777" cy="584775"/>
          </a:xfrm>
          <a:prstGeom prst="rect">
            <a:avLst/>
          </a:prstGeom>
        </p:spPr>
        <p:txBody>
          <a:bodyPr wrap="none">
            <a:spAutoFit/>
          </a:bodyPr>
          <a:lstStyle/>
          <a:p>
            <a:r>
              <a:rPr lang="it-IT" sz="1600" b="1" dirty="0" smtClean="0">
                <a:solidFill>
                  <a:schemeClr val="tx1">
                    <a:lumMod val="65000"/>
                    <a:lumOff val="35000"/>
                  </a:schemeClr>
                </a:solidFill>
              </a:rPr>
              <a:t>Patch</a:t>
            </a:r>
          </a:p>
          <a:p>
            <a:r>
              <a:rPr lang="it-IT" sz="1600" b="1" dirty="0" err="1" smtClean="0">
                <a:solidFill>
                  <a:schemeClr val="tx1">
                    <a:lumMod val="65000"/>
                    <a:lumOff val="35000"/>
                  </a:schemeClr>
                </a:solidFill>
              </a:rPr>
              <a:t>clamp</a:t>
            </a:r>
            <a:endParaRPr lang="it-IT" sz="1600" b="1" dirty="0"/>
          </a:p>
        </p:txBody>
      </p:sp>
      <p:sp>
        <p:nvSpPr>
          <p:cNvPr id="29" name="Rettangolo 28"/>
          <p:cNvSpPr/>
          <p:nvPr/>
        </p:nvSpPr>
        <p:spPr>
          <a:xfrm>
            <a:off x="4849034" y="2656482"/>
            <a:ext cx="639919" cy="338554"/>
          </a:xfrm>
          <a:prstGeom prst="rect">
            <a:avLst/>
          </a:prstGeom>
        </p:spPr>
        <p:txBody>
          <a:bodyPr wrap="none">
            <a:spAutoFit/>
          </a:bodyPr>
          <a:lstStyle/>
          <a:p>
            <a:r>
              <a:rPr lang="it-IT" sz="1600" b="1" dirty="0" smtClean="0">
                <a:solidFill>
                  <a:schemeClr val="tx1">
                    <a:lumMod val="65000"/>
                    <a:lumOff val="35000"/>
                  </a:schemeClr>
                </a:solidFill>
              </a:rPr>
              <a:t>MEA</a:t>
            </a:r>
            <a:endParaRPr lang="it-IT" sz="1600" b="1" dirty="0"/>
          </a:p>
        </p:txBody>
      </p:sp>
    </p:spTree>
    <p:extLst>
      <p:ext uri="{BB962C8B-B14F-4D97-AF65-F5344CB8AC3E}">
        <p14:creationId xmlns:p14="http://schemas.microsoft.com/office/powerpoint/2010/main" val="76975465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Thank</a:t>
            </a:r>
            <a:r>
              <a:rPr lang="it-IT" dirty="0" smtClean="0"/>
              <a:t> </a:t>
            </a:r>
            <a:r>
              <a:rPr lang="it-IT" dirty="0" err="1" smtClean="0"/>
              <a:t>you</a:t>
            </a:r>
            <a:r>
              <a:rPr lang="it-IT" dirty="0" smtClean="0"/>
              <a:t> for </a:t>
            </a:r>
            <a:r>
              <a:rPr lang="it-IT" dirty="0" err="1" smtClean="0"/>
              <a:t>your</a:t>
            </a:r>
            <a:r>
              <a:rPr lang="it-IT" dirty="0" smtClean="0"/>
              <a:t> </a:t>
            </a:r>
            <a:r>
              <a:rPr lang="it-IT" dirty="0" err="1" smtClean="0"/>
              <a:t>attention</a:t>
            </a:r>
            <a:r>
              <a:rPr lang="it-IT" dirty="0" smtClean="0"/>
              <a:t>!</a:t>
            </a:r>
            <a:endParaRPr lang="it-IT" dirty="0"/>
          </a:p>
        </p:txBody>
      </p:sp>
    </p:spTree>
    <p:extLst>
      <p:ext uri="{BB962C8B-B14F-4D97-AF65-F5344CB8AC3E}">
        <p14:creationId xmlns:p14="http://schemas.microsoft.com/office/powerpoint/2010/main" val="247385210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Outlook: </a:t>
            </a:r>
            <a:r>
              <a:rPr lang="it-IT" dirty="0" err="1"/>
              <a:t>improved</a:t>
            </a:r>
            <a:r>
              <a:rPr lang="it-IT" dirty="0"/>
              <a:t> clearing and </a:t>
            </a:r>
            <a:r>
              <a:rPr lang="it-IT" dirty="0" err="1"/>
              <a:t>microscopy</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30" name="Rettangolo 29"/>
          <p:cNvSpPr/>
          <p:nvPr/>
        </p:nvSpPr>
        <p:spPr>
          <a:xfrm>
            <a:off x="357444" y="5951261"/>
            <a:ext cx="8448308" cy="584775"/>
          </a:xfrm>
          <a:prstGeom prst="rect">
            <a:avLst/>
          </a:prstGeom>
        </p:spPr>
        <p:txBody>
          <a:bodyPr wrap="square">
            <a:spAutoFit/>
          </a:bodyPr>
          <a:lstStyle/>
          <a:p>
            <a:r>
              <a:rPr lang="it-IT" sz="1600" dirty="0" err="1" smtClean="0">
                <a:solidFill>
                  <a:schemeClr val="bg2">
                    <a:lumMod val="75000"/>
                  </a:schemeClr>
                </a:solidFill>
                <a:latin typeface="Helvetica Neue Light" charset="0"/>
                <a:sym typeface="Helvetica Neue Light" charset="0"/>
              </a:rPr>
              <a:t>Transverse</a:t>
            </a:r>
            <a:r>
              <a:rPr lang="it-IT" sz="1600" dirty="0" smtClean="0">
                <a:solidFill>
                  <a:schemeClr val="bg2">
                    <a:lumMod val="75000"/>
                  </a:schemeClr>
                </a:solidFill>
                <a:latin typeface="Helvetica Neue Light" charset="0"/>
                <a:sym typeface="Helvetica Neue Light" charset="0"/>
              </a:rPr>
              <a:t> </a:t>
            </a:r>
            <a:r>
              <a:rPr lang="it-IT" sz="1600" dirty="0" err="1" smtClean="0">
                <a:solidFill>
                  <a:schemeClr val="bg2">
                    <a:lumMod val="75000"/>
                  </a:schemeClr>
                </a:solidFill>
                <a:latin typeface="Helvetica Neue Light" charset="0"/>
                <a:sym typeface="Helvetica Neue Light" charset="0"/>
              </a:rPr>
              <a:t>section</a:t>
            </a:r>
            <a:r>
              <a:rPr lang="it-IT" sz="1600" dirty="0" smtClean="0">
                <a:solidFill>
                  <a:schemeClr val="bg2">
                    <a:lumMod val="75000"/>
                  </a:schemeClr>
                </a:solidFill>
                <a:latin typeface="Helvetica Neue Light" charset="0"/>
                <a:sym typeface="Helvetica Neue Light" charset="0"/>
              </a:rPr>
              <a:t> of an </a:t>
            </a:r>
            <a:r>
              <a:rPr lang="it-IT" sz="1600" dirty="0" err="1" smtClean="0">
                <a:solidFill>
                  <a:schemeClr val="bg2">
                    <a:lumMod val="75000"/>
                  </a:schemeClr>
                </a:solidFill>
                <a:latin typeface="Helvetica Neue Light" charset="0"/>
                <a:sym typeface="Helvetica Neue Light" charset="0"/>
              </a:rPr>
              <a:t>Arc-dVenus</a:t>
            </a:r>
            <a:r>
              <a:rPr lang="it-IT" sz="1600" dirty="0" smtClean="0">
                <a:solidFill>
                  <a:schemeClr val="bg2">
                    <a:lumMod val="75000"/>
                  </a:schemeClr>
                </a:solidFill>
                <a:latin typeface="Helvetica Neue Light" charset="0"/>
                <a:sym typeface="Helvetica Neue Light" charset="0"/>
              </a:rPr>
              <a:t> mouse brain </a:t>
            </a:r>
            <a:r>
              <a:rPr lang="it-IT" sz="1600" dirty="0" err="1" smtClean="0">
                <a:solidFill>
                  <a:schemeClr val="bg2">
                    <a:lumMod val="75000"/>
                  </a:schemeClr>
                </a:solidFill>
                <a:latin typeface="Helvetica Neue Light" charset="0"/>
                <a:sym typeface="Helvetica Neue Light" charset="0"/>
              </a:rPr>
              <a:t>processed</a:t>
            </a:r>
            <a:r>
              <a:rPr lang="it-IT" sz="1600" dirty="0" smtClean="0">
                <a:solidFill>
                  <a:schemeClr val="bg2">
                    <a:lumMod val="75000"/>
                  </a:schemeClr>
                </a:solidFill>
                <a:latin typeface="Helvetica Neue Light" charset="0"/>
                <a:sym typeface="Helvetica Neue Light" charset="0"/>
              </a:rPr>
              <a:t> with CLARITY and </a:t>
            </a:r>
            <a:r>
              <a:rPr lang="it-IT" sz="1600" dirty="0" err="1" smtClean="0">
                <a:solidFill>
                  <a:schemeClr val="bg2">
                    <a:lumMod val="75000"/>
                  </a:schemeClr>
                </a:solidFill>
                <a:latin typeface="Helvetica Neue Light" charset="0"/>
                <a:sym typeface="Helvetica Neue Light" charset="0"/>
              </a:rPr>
              <a:t>imaged</a:t>
            </a:r>
            <a:r>
              <a:rPr lang="it-IT" sz="1600" dirty="0" smtClean="0">
                <a:solidFill>
                  <a:schemeClr val="bg2">
                    <a:lumMod val="75000"/>
                  </a:schemeClr>
                </a:solidFill>
                <a:latin typeface="Helvetica Neue Light" charset="0"/>
                <a:sym typeface="Helvetica Neue Light" charset="0"/>
              </a:rPr>
              <a:t> with the new </a:t>
            </a:r>
            <a:r>
              <a:rPr lang="it-IT" sz="1600" dirty="0" err="1" smtClean="0">
                <a:solidFill>
                  <a:schemeClr val="bg2">
                    <a:lumMod val="75000"/>
                  </a:schemeClr>
                </a:solidFill>
                <a:latin typeface="Helvetica Neue Light" charset="0"/>
                <a:sym typeface="Helvetica Neue Light" charset="0"/>
              </a:rPr>
              <a:t>microscope</a:t>
            </a:r>
            <a:r>
              <a:rPr lang="it-IT" sz="1600" dirty="0" smtClean="0">
                <a:solidFill>
                  <a:schemeClr val="bg2">
                    <a:lumMod val="75000"/>
                  </a:schemeClr>
                </a:solidFill>
                <a:latin typeface="Helvetica Neue Light" charset="0"/>
                <a:sym typeface="Helvetica Neue Light" charset="0"/>
              </a:rPr>
              <a:t>.</a:t>
            </a:r>
          </a:p>
        </p:txBody>
      </p:sp>
    </p:spTree>
    <p:extLst>
      <p:ext uri="{BB962C8B-B14F-4D97-AF65-F5344CB8AC3E}">
        <p14:creationId xmlns:p14="http://schemas.microsoft.com/office/powerpoint/2010/main" val="67075349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Multi-</a:t>
            </a:r>
            <a:r>
              <a:rPr lang="it-IT" dirty="0" err="1" smtClean="0"/>
              <a:t>view</a:t>
            </a:r>
            <a:r>
              <a:rPr lang="it-IT" dirty="0" smtClean="0"/>
              <a:t> </a:t>
            </a:r>
            <a:r>
              <a:rPr lang="it-IT" dirty="0" err="1" smtClean="0"/>
              <a:t>registration</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33" name="Rettangolo 32"/>
          <p:cNvSpPr/>
          <p:nvPr/>
        </p:nvSpPr>
        <p:spPr>
          <a:xfrm>
            <a:off x="323528" y="2276872"/>
            <a:ext cx="2088232" cy="3046988"/>
          </a:xfrm>
          <a:prstGeom prst="rect">
            <a:avLst/>
          </a:prstGeom>
        </p:spPr>
        <p:txBody>
          <a:bodyPr wrap="square">
            <a:spAutoFit/>
          </a:bodyPr>
          <a:lstStyle/>
          <a:p>
            <a:pPr algn="just"/>
            <a:r>
              <a:rPr lang="it-IT" altLang="it-IT" sz="1600" dirty="0" err="1" smtClean="0">
                <a:solidFill>
                  <a:schemeClr val="bg2">
                    <a:lumMod val="75000"/>
                  </a:schemeClr>
                </a:solidFill>
                <a:latin typeface="Helvetica Neue Light" charset="0"/>
                <a:sym typeface="Helvetica Neue Light" charset="0"/>
              </a:rPr>
              <a:t>Substacking</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is</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also</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useful</a:t>
            </a:r>
            <a:r>
              <a:rPr lang="it-IT" altLang="it-IT" sz="1600" dirty="0" smtClean="0">
                <a:solidFill>
                  <a:schemeClr val="bg2">
                    <a:lumMod val="75000"/>
                  </a:schemeClr>
                </a:solidFill>
                <a:latin typeface="Helvetica Neue Light" charset="0"/>
                <a:sym typeface="Helvetica Neue Light" charset="0"/>
              </a:rPr>
              <a:t> to </a:t>
            </a:r>
            <a:r>
              <a:rPr lang="it-IT" altLang="it-IT" sz="1600" dirty="0" err="1" smtClean="0">
                <a:solidFill>
                  <a:schemeClr val="bg2">
                    <a:lumMod val="75000"/>
                  </a:schemeClr>
                </a:solidFill>
                <a:latin typeface="Helvetica Neue Light" charset="0"/>
                <a:sym typeface="Helvetica Neue Light" charset="0"/>
              </a:rPr>
              <a:t>locally</a:t>
            </a:r>
            <a:r>
              <a:rPr lang="it-IT" altLang="it-IT" sz="1600" dirty="0" smtClean="0">
                <a:solidFill>
                  <a:schemeClr val="bg2">
                    <a:lumMod val="75000"/>
                  </a:schemeClr>
                </a:solidFill>
                <a:latin typeface="Helvetica Neue Light" charset="0"/>
                <a:sym typeface="Helvetica Neue Light" charset="0"/>
              </a:rPr>
              <a:t> estimate background </a:t>
            </a:r>
            <a:r>
              <a:rPr lang="it-IT" altLang="it-IT" sz="1600" dirty="0" err="1" smtClean="0">
                <a:solidFill>
                  <a:schemeClr val="bg2">
                    <a:lumMod val="75000"/>
                  </a:schemeClr>
                </a:solidFill>
                <a:latin typeface="Helvetica Neue Light" charset="0"/>
                <a:sym typeface="Helvetica Neue Light" charset="0"/>
              </a:rPr>
              <a:t>tresholds</a:t>
            </a:r>
            <a:r>
              <a:rPr lang="it-IT" altLang="it-IT" sz="1600" dirty="0" smtClean="0">
                <a:solidFill>
                  <a:schemeClr val="bg2">
                    <a:lumMod val="75000"/>
                  </a:schemeClr>
                </a:solidFill>
                <a:latin typeface="Helvetica Neue Light" charset="0"/>
                <a:sym typeface="Helvetica Neue Light" charset="0"/>
              </a:rPr>
              <a:t>.</a:t>
            </a:r>
          </a:p>
          <a:p>
            <a:pPr algn="just"/>
            <a:r>
              <a:rPr lang="it-IT" altLang="it-IT" sz="1600" dirty="0" smtClean="0">
                <a:solidFill>
                  <a:schemeClr val="bg2">
                    <a:lumMod val="75000"/>
                  </a:schemeClr>
                </a:solidFill>
                <a:latin typeface="Helvetica Neue Light" charset="0"/>
                <a:sym typeface="Helvetica Neue Light" charset="0"/>
              </a:rPr>
              <a:t>Here on the right an </a:t>
            </a:r>
            <a:r>
              <a:rPr lang="it-IT" altLang="it-IT" sz="1600" dirty="0" err="1" smtClean="0">
                <a:solidFill>
                  <a:schemeClr val="bg2">
                    <a:lumMod val="75000"/>
                  </a:schemeClr>
                </a:solidFill>
                <a:latin typeface="Helvetica Neue Light" charset="0"/>
                <a:sym typeface="Helvetica Neue Light" charset="0"/>
              </a:rPr>
              <a:t>example</a:t>
            </a:r>
            <a:r>
              <a:rPr lang="it-IT" altLang="it-IT" sz="1600" dirty="0" smtClean="0">
                <a:solidFill>
                  <a:schemeClr val="bg2">
                    <a:lumMod val="75000"/>
                  </a:schemeClr>
                </a:solidFill>
                <a:latin typeface="Helvetica Neue Light" charset="0"/>
                <a:sym typeface="Helvetica Neue Light" charset="0"/>
              </a:rPr>
              <a:t> of the high </a:t>
            </a:r>
            <a:r>
              <a:rPr lang="it-IT" altLang="it-IT" sz="1600" dirty="0" err="1" smtClean="0">
                <a:solidFill>
                  <a:schemeClr val="bg2">
                    <a:lumMod val="75000"/>
                  </a:schemeClr>
                </a:solidFill>
                <a:latin typeface="Helvetica Neue Light" charset="0"/>
                <a:sym typeface="Helvetica Neue Light" charset="0"/>
              </a:rPr>
              <a:t>variability</a:t>
            </a:r>
            <a:r>
              <a:rPr lang="it-IT" altLang="it-IT" sz="1600" dirty="0" smtClean="0">
                <a:solidFill>
                  <a:schemeClr val="bg2">
                    <a:lumMod val="75000"/>
                  </a:schemeClr>
                </a:solidFill>
                <a:latin typeface="Helvetica Neue Light" charset="0"/>
                <a:sym typeface="Helvetica Neue Light" charset="0"/>
              </a:rPr>
              <a:t> of image </a:t>
            </a:r>
            <a:r>
              <a:rPr lang="it-IT" altLang="it-IT" sz="1600" dirty="0" err="1" smtClean="0">
                <a:solidFill>
                  <a:schemeClr val="bg2">
                    <a:lumMod val="75000"/>
                  </a:schemeClr>
                </a:solidFill>
                <a:latin typeface="Helvetica Neue Light" charset="0"/>
                <a:sym typeface="Helvetica Neue Light" charset="0"/>
              </a:rPr>
              <a:t>quality</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between</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different</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views</a:t>
            </a:r>
            <a:r>
              <a:rPr lang="it-IT" altLang="it-IT" sz="1600" dirty="0" smtClean="0">
                <a:solidFill>
                  <a:schemeClr val="bg2">
                    <a:lumMod val="75000"/>
                  </a:schemeClr>
                </a:solidFill>
                <a:latin typeface="Helvetica Neue Light" charset="0"/>
                <a:sym typeface="Helvetica Neue Light" charset="0"/>
              </a:rPr>
              <a:t> (false </a:t>
            </a:r>
            <a:r>
              <a:rPr lang="it-IT" altLang="it-IT" sz="1600" dirty="0" err="1" smtClean="0">
                <a:solidFill>
                  <a:schemeClr val="bg2">
                    <a:lumMod val="75000"/>
                  </a:schemeClr>
                </a:solidFill>
                <a:latin typeface="Helvetica Neue Light" charset="0"/>
                <a:sym typeface="Helvetica Neue Light" charset="0"/>
              </a:rPr>
              <a:t>red</a:t>
            </a:r>
            <a:r>
              <a:rPr lang="it-IT" altLang="it-IT" sz="1600" dirty="0" smtClean="0">
                <a:solidFill>
                  <a:schemeClr val="bg2">
                    <a:lumMod val="75000"/>
                  </a:schemeClr>
                </a:solidFill>
                <a:latin typeface="Helvetica Neue Light" charset="0"/>
                <a:sym typeface="Helvetica Neue Light" charset="0"/>
              </a:rPr>
              <a:t>/green colors) in </a:t>
            </a:r>
            <a:r>
              <a:rPr lang="it-IT" altLang="it-IT" sz="1600" dirty="0" err="1" smtClean="0">
                <a:solidFill>
                  <a:schemeClr val="bg2">
                    <a:lumMod val="75000"/>
                  </a:schemeClr>
                </a:solidFill>
                <a:latin typeface="Helvetica Neue Light" charset="0"/>
                <a:sym typeface="Helvetica Neue Light" charset="0"/>
              </a:rPr>
              <a:t>different</a:t>
            </a:r>
            <a:r>
              <a:rPr lang="it-IT" altLang="it-IT" sz="1600" dirty="0" smtClean="0">
                <a:solidFill>
                  <a:schemeClr val="bg2">
                    <a:lumMod val="75000"/>
                  </a:schemeClr>
                </a:solidFill>
                <a:latin typeface="Helvetica Neue Light" charset="0"/>
                <a:sym typeface="Helvetica Neue Light" charset="0"/>
              </a:rPr>
              <a:t> </a:t>
            </a:r>
            <a:r>
              <a:rPr lang="it-IT" altLang="it-IT" sz="1600" dirty="0" err="1" smtClean="0">
                <a:solidFill>
                  <a:schemeClr val="bg2">
                    <a:lumMod val="75000"/>
                  </a:schemeClr>
                </a:solidFill>
                <a:latin typeface="Helvetica Neue Light" charset="0"/>
                <a:sym typeface="Helvetica Neue Light" charset="0"/>
              </a:rPr>
              <a:t>regions</a:t>
            </a:r>
            <a:r>
              <a:rPr lang="it-IT" altLang="it-IT" sz="1600" dirty="0" smtClean="0">
                <a:solidFill>
                  <a:schemeClr val="bg2">
                    <a:lumMod val="75000"/>
                  </a:schemeClr>
                </a:solidFill>
                <a:latin typeface="Helvetica Neue Light" charset="0"/>
                <a:sym typeface="Helvetica Neue Light" charset="0"/>
              </a:rPr>
              <a:t> of the specimen.</a:t>
            </a:r>
          </a:p>
        </p:txBody>
      </p:sp>
      <p:pic>
        <p:nvPicPr>
          <p:cNvPr id="14" name="Immagine 13"/>
          <p:cNvPicPr>
            <a:picLocks noChangeAspect="1"/>
          </p:cNvPicPr>
          <p:nvPr/>
        </p:nvPicPr>
        <p:blipFill rotWithShape="1">
          <a:blip r:embed="rId4"/>
          <a:srcRect b="20127"/>
          <a:stretch/>
        </p:blipFill>
        <p:spPr>
          <a:xfrm>
            <a:off x="2627784" y="1770871"/>
            <a:ext cx="6194428" cy="4129127"/>
          </a:xfrm>
          <a:prstGeom prst="rect">
            <a:avLst/>
          </a:prstGeom>
        </p:spPr>
      </p:pic>
    </p:spTree>
    <p:extLst>
      <p:ext uri="{BB962C8B-B14F-4D97-AF65-F5344CB8AC3E}">
        <p14:creationId xmlns:p14="http://schemas.microsoft.com/office/powerpoint/2010/main" val="277388781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Imaging</a:t>
            </a:r>
            <a:r>
              <a:rPr lang="it-IT" dirty="0" smtClean="0"/>
              <a:t> brain </a:t>
            </a:r>
            <a:r>
              <a:rPr lang="en-US" dirty="0" smtClean="0"/>
              <a:t>activation</a:t>
            </a:r>
            <a:endParaRPr lang="en-US"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smtClean="0">
                <a:solidFill>
                  <a:schemeClr val="tx1">
                    <a:lumMod val="65000"/>
                    <a:lumOff val="35000"/>
                  </a:schemeClr>
                </a:solidFill>
              </a:rPr>
              <a:t>Göttingen,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30" name="Rettangolo 29"/>
          <p:cNvSpPr/>
          <p:nvPr/>
        </p:nvSpPr>
        <p:spPr>
          <a:xfrm>
            <a:off x="396953" y="1513429"/>
            <a:ext cx="8340328" cy="1569660"/>
          </a:xfrm>
          <a:prstGeom prst="rect">
            <a:avLst/>
          </a:prstGeom>
        </p:spPr>
        <p:txBody>
          <a:bodyPr wrap="square">
            <a:spAutoFit/>
          </a:bodyPr>
          <a:lstStyle/>
          <a:p>
            <a:pPr algn="just"/>
            <a:r>
              <a:rPr lang="en-US" altLang="it-IT" sz="1600" dirty="0" smtClean="0">
                <a:solidFill>
                  <a:schemeClr val="tx1">
                    <a:lumMod val="65000"/>
                    <a:lumOff val="35000"/>
                  </a:schemeClr>
                </a:solidFill>
                <a:latin typeface="+mj-lt"/>
                <a:sym typeface="Helvetica Neue Light" charset="0"/>
              </a:rPr>
              <a:t>Current</a:t>
            </a:r>
            <a:r>
              <a:rPr lang="it-IT" altLang="it-IT" sz="1600" dirty="0" smtClean="0">
                <a:solidFill>
                  <a:schemeClr val="tx1">
                    <a:lumMod val="65000"/>
                    <a:lumOff val="35000"/>
                  </a:schemeClr>
                </a:solidFill>
                <a:latin typeface="+mj-lt"/>
                <a:sym typeface="Helvetica Neue Light" charset="0"/>
              </a:rPr>
              <a:t> </a:t>
            </a:r>
            <a:r>
              <a:rPr lang="it-IT" altLang="it-IT" sz="1600" i="1" dirty="0" smtClean="0">
                <a:solidFill>
                  <a:schemeClr val="tx1">
                    <a:lumMod val="65000"/>
                    <a:lumOff val="35000"/>
                  </a:schemeClr>
                </a:solidFill>
                <a:latin typeface="+mj-lt"/>
                <a:sym typeface="Helvetica Neue Light" charset="0"/>
              </a:rPr>
              <a:t>in vivo </a:t>
            </a:r>
            <a:r>
              <a:rPr lang="en-US" altLang="it-IT" sz="1600" dirty="0" smtClean="0">
                <a:solidFill>
                  <a:schemeClr val="tx1">
                    <a:lumMod val="65000"/>
                    <a:lumOff val="35000"/>
                  </a:schemeClr>
                </a:solidFill>
                <a:latin typeface="+mj-lt"/>
                <a:sym typeface="Helvetica Neue Light" charset="0"/>
              </a:rPr>
              <a:t>imaging</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methods</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cannot</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afford</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cellular</a:t>
            </a:r>
            <a:r>
              <a:rPr lang="it-IT" altLang="it-IT" sz="1600" dirty="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resolution</a:t>
            </a:r>
            <a:r>
              <a:rPr lang="it-IT" altLang="it-IT" sz="1600" dirty="0" smtClean="0">
                <a:solidFill>
                  <a:schemeClr val="tx1">
                    <a:lumMod val="65000"/>
                    <a:lumOff val="35000"/>
                  </a:schemeClr>
                </a:solidFill>
                <a:latin typeface="+mj-lt"/>
                <a:sym typeface="Helvetica Neue Light" charset="0"/>
              </a:rPr>
              <a:t> in the </a:t>
            </a:r>
            <a:r>
              <a:rPr lang="it-IT" altLang="it-IT" sz="1600" dirty="0" err="1" smtClean="0">
                <a:solidFill>
                  <a:schemeClr val="tx1">
                    <a:lumMod val="65000"/>
                    <a:lumOff val="35000"/>
                  </a:schemeClr>
                </a:solidFill>
                <a:latin typeface="+mj-lt"/>
                <a:sym typeface="Helvetica Neue Light" charset="0"/>
              </a:rPr>
              <a:t>whole</a:t>
            </a:r>
            <a:r>
              <a:rPr lang="it-IT" altLang="it-IT" sz="1600" dirty="0" smtClean="0">
                <a:solidFill>
                  <a:schemeClr val="tx1">
                    <a:lumMod val="65000"/>
                    <a:lumOff val="35000"/>
                  </a:schemeClr>
                </a:solidFill>
                <a:latin typeface="+mj-lt"/>
                <a:sym typeface="Helvetica Neue Light" charset="0"/>
              </a:rPr>
              <a:t> brain, </a:t>
            </a:r>
            <a:r>
              <a:rPr lang="it-IT" altLang="it-IT" sz="1600" dirty="0" err="1" smtClean="0">
                <a:solidFill>
                  <a:schemeClr val="tx1">
                    <a:lumMod val="65000"/>
                    <a:lumOff val="35000"/>
                  </a:schemeClr>
                </a:solidFill>
                <a:latin typeface="+mj-lt"/>
                <a:sym typeface="Helvetica Neue Light" charset="0"/>
              </a:rPr>
              <a:t>at</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least</a:t>
            </a:r>
            <a:r>
              <a:rPr lang="it-IT" altLang="it-IT" sz="1600" dirty="0" smtClean="0">
                <a:solidFill>
                  <a:schemeClr val="tx1">
                    <a:lumMod val="65000"/>
                    <a:lumOff val="35000"/>
                  </a:schemeClr>
                </a:solidFill>
                <a:latin typeface="+mj-lt"/>
                <a:sym typeface="Helvetica Neue Light" charset="0"/>
              </a:rPr>
              <a:t> in </a:t>
            </a:r>
            <a:r>
              <a:rPr lang="it-IT" altLang="it-IT" sz="1600" dirty="0" err="1" smtClean="0">
                <a:solidFill>
                  <a:schemeClr val="tx1">
                    <a:lumMod val="65000"/>
                    <a:lumOff val="35000"/>
                  </a:schemeClr>
                </a:solidFill>
                <a:latin typeface="+mj-lt"/>
                <a:sym typeface="Helvetica Neue Light" charset="0"/>
              </a:rPr>
              <a:t>mammals</a:t>
            </a:r>
            <a:r>
              <a:rPr lang="it-IT" altLang="it-IT" sz="1600" dirty="0" smtClean="0">
                <a:solidFill>
                  <a:schemeClr val="tx1">
                    <a:lumMod val="65000"/>
                    <a:lumOff val="35000"/>
                  </a:schemeClr>
                </a:solidFill>
                <a:latin typeface="+mj-lt"/>
                <a:sym typeface="Helvetica Neue Light" charset="0"/>
              </a:rPr>
              <a:t>. On the </a:t>
            </a:r>
            <a:r>
              <a:rPr lang="it-IT" altLang="it-IT" sz="1600" dirty="0" err="1" smtClean="0">
                <a:solidFill>
                  <a:schemeClr val="tx1">
                    <a:lumMod val="65000"/>
                    <a:lumOff val="35000"/>
                  </a:schemeClr>
                </a:solidFill>
                <a:latin typeface="+mj-lt"/>
                <a:sym typeface="Helvetica Neue Light" charset="0"/>
              </a:rPr>
              <a:t>other</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hand</a:t>
            </a:r>
            <a:r>
              <a:rPr lang="it-IT" altLang="it-IT" sz="1600" dirty="0" smtClean="0">
                <a:solidFill>
                  <a:schemeClr val="tx1">
                    <a:lumMod val="65000"/>
                    <a:lumOff val="35000"/>
                  </a:schemeClr>
                </a:solidFill>
                <a:latin typeface="+mj-lt"/>
                <a:sym typeface="Helvetica Neue Light" charset="0"/>
              </a:rPr>
              <a:t>, </a:t>
            </a:r>
            <a:r>
              <a:rPr lang="it-IT" altLang="it-IT" sz="1600" i="1" dirty="0" smtClean="0">
                <a:solidFill>
                  <a:schemeClr val="tx1">
                    <a:lumMod val="65000"/>
                    <a:lumOff val="35000"/>
                  </a:schemeClr>
                </a:solidFill>
                <a:latin typeface="+mj-lt"/>
                <a:sym typeface="Helvetica Neue Light" charset="0"/>
              </a:rPr>
              <a:t>ex vivo</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technologies</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such</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as</a:t>
            </a:r>
            <a:r>
              <a:rPr lang="it-IT" altLang="it-IT" sz="1600" dirty="0" smtClean="0">
                <a:solidFill>
                  <a:schemeClr val="tx1">
                    <a:lumMod val="65000"/>
                    <a:lumOff val="35000"/>
                  </a:schemeClr>
                </a:solidFill>
                <a:latin typeface="+mj-lt"/>
                <a:sym typeface="Helvetica Neue Light" charset="0"/>
              </a:rPr>
              <a:t> serial </a:t>
            </a:r>
            <a:r>
              <a:rPr lang="it-IT" altLang="it-IT" sz="1600" dirty="0" err="1" smtClean="0">
                <a:solidFill>
                  <a:schemeClr val="tx1">
                    <a:lumMod val="65000"/>
                    <a:lumOff val="35000"/>
                  </a:schemeClr>
                </a:solidFill>
                <a:latin typeface="+mj-lt"/>
                <a:sym typeface="Helvetica Neue Light" charset="0"/>
              </a:rPr>
              <a:t>two-photon</a:t>
            </a:r>
            <a:r>
              <a:rPr lang="it-IT" altLang="it-IT" sz="1600" dirty="0" smtClean="0">
                <a:solidFill>
                  <a:schemeClr val="tx1">
                    <a:lumMod val="65000"/>
                    <a:lumOff val="35000"/>
                  </a:schemeClr>
                </a:solidFill>
                <a:latin typeface="+mj-lt"/>
                <a:sym typeface="Helvetica Neue Light" charset="0"/>
              </a:rPr>
              <a:t> or light </a:t>
            </a:r>
            <a:r>
              <a:rPr lang="it-IT" altLang="it-IT" sz="1600" dirty="0" err="1" smtClean="0">
                <a:solidFill>
                  <a:schemeClr val="tx1">
                    <a:lumMod val="65000"/>
                    <a:lumOff val="35000"/>
                  </a:schemeClr>
                </a:solidFill>
                <a:latin typeface="+mj-lt"/>
                <a:sym typeface="Helvetica Neue Light" charset="0"/>
              </a:rPr>
              <a:t>sheet</a:t>
            </a:r>
            <a:r>
              <a:rPr lang="it-IT" altLang="it-IT" sz="1600" dirty="0" smtClean="0">
                <a:solidFill>
                  <a:schemeClr val="tx1">
                    <a:lumMod val="65000"/>
                    <a:lumOff val="35000"/>
                  </a:schemeClr>
                </a:solidFill>
                <a:latin typeface="+mj-lt"/>
                <a:sym typeface="Helvetica Neue Light" charset="0"/>
              </a:rPr>
              <a:t> </a:t>
            </a:r>
            <a:r>
              <a:rPr lang="it-IT" altLang="it-IT" sz="1600" dirty="0" err="1" smtClean="0">
                <a:solidFill>
                  <a:schemeClr val="tx1">
                    <a:lumMod val="65000"/>
                    <a:lumOff val="35000"/>
                  </a:schemeClr>
                </a:solidFill>
                <a:latin typeface="+mj-lt"/>
                <a:sym typeface="Helvetica Neue Light" charset="0"/>
              </a:rPr>
              <a:t>microscopy</a:t>
            </a:r>
            <a:r>
              <a:rPr lang="it-IT" altLang="it-IT" sz="1600" dirty="0" smtClean="0">
                <a:solidFill>
                  <a:schemeClr val="tx1">
                    <a:lumMod val="65000"/>
                    <a:lumOff val="35000"/>
                  </a:schemeClr>
                </a:solidFill>
                <a:latin typeface="+mj-lt"/>
                <a:sym typeface="Helvetica Neue Light" charset="0"/>
              </a:rPr>
              <a:t>, can produce </a:t>
            </a:r>
            <a:r>
              <a:rPr lang="it-IT" altLang="it-IT" sz="1600" dirty="0" err="1" smtClean="0">
                <a:solidFill>
                  <a:schemeClr val="tx1">
                    <a:lumMod val="65000"/>
                    <a:lumOff val="35000"/>
                  </a:schemeClr>
                </a:solidFill>
                <a:latin typeface="+mj-lt"/>
                <a:sym typeface="Helvetica Neue Light" charset="0"/>
              </a:rPr>
              <a:t>whole</a:t>
            </a:r>
            <a:r>
              <a:rPr lang="it-IT" altLang="it-IT" sz="1600" dirty="0" smtClean="0">
                <a:solidFill>
                  <a:schemeClr val="tx1">
                    <a:lumMod val="65000"/>
                    <a:lumOff val="35000"/>
                  </a:schemeClr>
                </a:solidFill>
                <a:latin typeface="+mj-lt"/>
                <a:sym typeface="Helvetica Neue Light" charset="0"/>
              </a:rPr>
              <a:t>-brain images with micron </a:t>
            </a:r>
            <a:r>
              <a:rPr lang="it-IT" altLang="it-IT" sz="1600" dirty="0" err="1" smtClean="0">
                <a:solidFill>
                  <a:schemeClr val="tx1">
                    <a:lumMod val="65000"/>
                    <a:lumOff val="35000"/>
                  </a:schemeClr>
                </a:solidFill>
                <a:latin typeface="+mj-lt"/>
                <a:sym typeface="Helvetica Neue Light" charset="0"/>
              </a:rPr>
              <a:t>resolution</a:t>
            </a:r>
            <a:r>
              <a:rPr lang="it-IT" altLang="it-IT" sz="1600" dirty="0" smtClean="0">
                <a:solidFill>
                  <a:schemeClr val="tx1">
                    <a:lumMod val="65000"/>
                    <a:lumOff val="35000"/>
                  </a:schemeClr>
                </a:solidFill>
                <a:latin typeface="+mj-lt"/>
                <a:sym typeface="Helvetica Neue Light" charset="0"/>
              </a:rPr>
              <a:t>.</a:t>
            </a:r>
          </a:p>
          <a:p>
            <a:pPr algn="just"/>
            <a:endParaRPr lang="it-IT" sz="1600" dirty="0">
              <a:solidFill>
                <a:schemeClr val="tx1">
                  <a:lumMod val="65000"/>
                  <a:lumOff val="35000"/>
                </a:schemeClr>
              </a:solidFill>
              <a:latin typeface="+mj-lt"/>
              <a:sym typeface="Helvetica Neue Light" charset="0"/>
            </a:endParaRPr>
          </a:p>
          <a:p>
            <a:pPr algn="just"/>
            <a:r>
              <a:rPr lang="it-IT" sz="1600" dirty="0" smtClean="0">
                <a:solidFill>
                  <a:schemeClr val="tx1">
                    <a:lumMod val="65000"/>
                    <a:lumOff val="35000"/>
                  </a:schemeClr>
                </a:solidFill>
                <a:latin typeface="+mj-lt"/>
              </a:rPr>
              <a:t>The idea is to use a genetic strategy to</a:t>
            </a:r>
            <a:r>
              <a:rPr lang="ga-IE" sz="1600" dirty="0" smtClean="0">
                <a:solidFill>
                  <a:schemeClr val="tx1">
                    <a:lumMod val="65000"/>
                    <a:lumOff val="35000"/>
                  </a:schemeClr>
                </a:solidFill>
                <a:latin typeface="+mj-lt"/>
              </a:rPr>
              <a:t> first</a:t>
            </a:r>
            <a:r>
              <a:rPr lang="it-IT" sz="1600" dirty="0" smtClean="0">
                <a:solidFill>
                  <a:schemeClr val="tx1">
                    <a:lumMod val="65000"/>
                    <a:lumOff val="35000"/>
                  </a:schemeClr>
                </a:solidFill>
                <a:latin typeface="+mj-lt"/>
              </a:rPr>
              <a:t> label active neurons, and then</a:t>
            </a:r>
            <a:r>
              <a:rPr lang="it-IT" sz="1600" dirty="0">
                <a:solidFill>
                  <a:schemeClr val="tx1">
                    <a:lumMod val="65000"/>
                    <a:lumOff val="35000"/>
                  </a:schemeClr>
                </a:solidFill>
                <a:latin typeface="+mj-lt"/>
              </a:rPr>
              <a:t> </a:t>
            </a:r>
            <a:r>
              <a:rPr lang="it-IT" sz="1600" dirty="0" smtClean="0">
                <a:solidFill>
                  <a:schemeClr val="tx1">
                    <a:lumMod val="65000"/>
                    <a:lumOff val="35000"/>
                  </a:schemeClr>
                </a:solidFill>
                <a:latin typeface="+mj-lt"/>
              </a:rPr>
              <a:t>image the whole fixed brain.</a:t>
            </a:r>
            <a:endParaRPr lang="it-IT" sz="1600" dirty="0">
              <a:solidFill>
                <a:schemeClr val="tx1">
                  <a:lumMod val="65000"/>
                  <a:lumOff val="35000"/>
                </a:schemeClr>
              </a:solidFill>
              <a:latin typeface="+mj-lt"/>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l="9052" t="16589" r="3538"/>
          <a:stretch/>
        </p:blipFill>
        <p:spPr>
          <a:xfrm>
            <a:off x="467544" y="3541288"/>
            <a:ext cx="2253065" cy="1520220"/>
          </a:xfrm>
          <a:prstGeom prst="rect">
            <a:avLst/>
          </a:prstGeom>
        </p:spPr>
      </p:pic>
      <p:sp>
        <p:nvSpPr>
          <p:cNvPr id="6" name="Rettangolo 5"/>
          <p:cNvSpPr/>
          <p:nvPr/>
        </p:nvSpPr>
        <p:spPr>
          <a:xfrm>
            <a:off x="189919" y="4990603"/>
            <a:ext cx="4031761" cy="1200329"/>
          </a:xfrm>
          <a:prstGeom prst="rect">
            <a:avLst/>
          </a:prstGeom>
        </p:spPr>
        <p:txBody>
          <a:bodyPr wrap="square">
            <a:spAutoFit/>
          </a:bodyPr>
          <a:lstStyle/>
          <a:p>
            <a:pPr algn="ctr"/>
            <a:r>
              <a:rPr lang="it-IT" dirty="0" err="1" smtClean="0">
                <a:solidFill>
                  <a:schemeClr val="tx1">
                    <a:lumMod val="65000"/>
                    <a:lumOff val="35000"/>
                  </a:schemeClr>
                </a:solidFill>
              </a:rPr>
              <a:t>Transgenic</a:t>
            </a:r>
            <a:r>
              <a:rPr lang="it-IT" dirty="0" smtClean="0">
                <a:solidFill>
                  <a:schemeClr val="tx1">
                    <a:lumMod val="65000"/>
                    <a:lumOff val="35000"/>
                  </a:schemeClr>
                </a:solidFill>
              </a:rPr>
              <a:t> mouse </a:t>
            </a:r>
            <a:r>
              <a:rPr lang="it-IT" dirty="0" err="1" smtClean="0">
                <a:solidFill>
                  <a:schemeClr val="tx1">
                    <a:lumMod val="65000"/>
                    <a:lumOff val="35000"/>
                  </a:schemeClr>
                </a:solidFill>
              </a:rPr>
              <a:t>expressing</a:t>
            </a:r>
            <a:r>
              <a:rPr lang="it-IT" dirty="0" smtClean="0">
                <a:solidFill>
                  <a:schemeClr val="tx1">
                    <a:lumMod val="65000"/>
                    <a:lumOff val="35000"/>
                  </a:schemeClr>
                </a:solidFill>
              </a:rPr>
              <a:t> a (</a:t>
            </a:r>
            <a:r>
              <a:rPr lang="it-IT" dirty="0" err="1" smtClean="0">
                <a:solidFill>
                  <a:schemeClr val="tx1">
                    <a:lumMod val="65000"/>
                    <a:lumOff val="35000"/>
                  </a:schemeClr>
                </a:solidFill>
              </a:rPr>
              <a:t>destabilized</a:t>
            </a:r>
            <a:r>
              <a:rPr lang="it-IT" dirty="0" smtClean="0">
                <a:solidFill>
                  <a:schemeClr val="tx1">
                    <a:lumMod val="65000"/>
                    <a:lumOff val="35000"/>
                  </a:schemeClr>
                </a:solidFill>
              </a:rPr>
              <a:t>) </a:t>
            </a:r>
            <a:r>
              <a:rPr lang="it-IT" dirty="0" err="1" smtClean="0">
                <a:solidFill>
                  <a:schemeClr val="tx1">
                    <a:lumMod val="65000"/>
                    <a:lumOff val="35000"/>
                  </a:schemeClr>
                </a:solidFill>
              </a:rPr>
              <a:t>fluorescent</a:t>
            </a:r>
            <a:r>
              <a:rPr lang="it-IT" dirty="0" smtClean="0">
                <a:solidFill>
                  <a:schemeClr val="tx1">
                    <a:lumMod val="65000"/>
                    <a:lumOff val="35000"/>
                  </a:schemeClr>
                </a:solidFill>
              </a:rPr>
              <a:t> </a:t>
            </a:r>
            <a:r>
              <a:rPr lang="it-IT" dirty="0" err="1" smtClean="0">
                <a:solidFill>
                  <a:schemeClr val="tx1">
                    <a:lumMod val="65000"/>
                    <a:lumOff val="35000"/>
                  </a:schemeClr>
                </a:solidFill>
              </a:rPr>
              <a:t>protein</a:t>
            </a:r>
            <a:r>
              <a:rPr lang="it-IT" dirty="0" smtClean="0">
                <a:solidFill>
                  <a:schemeClr val="tx1">
                    <a:lumMod val="65000"/>
                    <a:lumOff val="35000"/>
                  </a:schemeClr>
                </a:solidFill>
              </a:rPr>
              <a:t> under the promoter of an immediate </a:t>
            </a:r>
            <a:r>
              <a:rPr lang="it-IT" dirty="0" err="1" smtClean="0">
                <a:solidFill>
                  <a:schemeClr val="tx1">
                    <a:lumMod val="65000"/>
                    <a:lumOff val="35000"/>
                  </a:schemeClr>
                </a:solidFill>
              </a:rPr>
              <a:t>early</a:t>
            </a:r>
            <a:r>
              <a:rPr lang="it-IT" dirty="0" smtClean="0">
                <a:solidFill>
                  <a:schemeClr val="tx1">
                    <a:lumMod val="65000"/>
                    <a:lumOff val="35000"/>
                  </a:schemeClr>
                </a:solidFill>
              </a:rPr>
              <a:t> gene (</a:t>
            </a:r>
            <a:r>
              <a:rPr lang="it-IT" dirty="0" err="1" smtClean="0">
                <a:solidFill>
                  <a:schemeClr val="tx1">
                    <a:lumMod val="65000"/>
                    <a:lumOff val="35000"/>
                  </a:schemeClr>
                </a:solidFill>
              </a:rPr>
              <a:t>like</a:t>
            </a:r>
            <a:r>
              <a:rPr lang="it-IT" dirty="0" smtClean="0">
                <a:solidFill>
                  <a:schemeClr val="tx1">
                    <a:lumMod val="65000"/>
                    <a:lumOff val="35000"/>
                  </a:schemeClr>
                </a:solidFill>
              </a:rPr>
              <a:t> </a:t>
            </a:r>
            <a:r>
              <a:rPr lang="it-IT" dirty="0" err="1" smtClean="0">
                <a:solidFill>
                  <a:schemeClr val="tx1">
                    <a:lumMod val="65000"/>
                    <a:lumOff val="35000"/>
                  </a:schemeClr>
                </a:solidFill>
              </a:rPr>
              <a:t>Arc</a:t>
            </a:r>
            <a:r>
              <a:rPr lang="it-IT" dirty="0" smtClean="0">
                <a:solidFill>
                  <a:schemeClr val="tx1">
                    <a:lumMod val="65000"/>
                    <a:lumOff val="35000"/>
                  </a:schemeClr>
                </a:solidFill>
              </a:rPr>
              <a:t> or c-</a:t>
            </a:r>
            <a:r>
              <a:rPr lang="it-IT" dirty="0" err="1" smtClean="0">
                <a:solidFill>
                  <a:schemeClr val="tx1">
                    <a:lumMod val="65000"/>
                    <a:lumOff val="35000"/>
                  </a:schemeClr>
                </a:solidFill>
              </a:rPr>
              <a:t>fos</a:t>
            </a:r>
            <a:r>
              <a:rPr lang="it-IT" dirty="0" smtClean="0">
                <a:solidFill>
                  <a:schemeClr val="tx1">
                    <a:lumMod val="65000"/>
                    <a:lumOff val="35000"/>
                  </a:schemeClr>
                </a:solidFill>
              </a:rPr>
              <a:t>)</a:t>
            </a:r>
            <a:endParaRPr lang="it-IT" sz="1600" dirty="0"/>
          </a:p>
        </p:txBody>
      </p:sp>
      <p:pic>
        <p:nvPicPr>
          <p:cNvPr id="17" name="Immagin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1543" y="3356992"/>
            <a:ext cx="1985639" cy="1712913"/>
          </a:xfrm>
          <a:prstGeom prst="rect">
            <a:avLst/>
          </a:prstGeom>
        </p:spPr>
      </p:pic>
      <p:sp>
        <p:nvSpPr>
          <p:cNvPr id="18" name="Rettangolo 17"/>
          <p:cNvSpPr/>
          <p:nvPr/>
        </p:nvSpPr>
        <p:spPr>
          <a:xfrm>
            <a:off x="5076056" y="5261186"/>
            <a:ext cx="3096343" cy="646331"/>
          </a:xfrm>
          <a:prstGeom prst="rect">
            <a:avLst/>
          </a:prstGeom>
        </p:spPr>
        <p:txBody>
          <a:bodyPr wrap="square">
            <a:spAutoFit/>
          </a:bodyPr>
          <a:lstStyle/>
          <a:p>
            <a:pPr algn="ctr"/>
            <a:r>
              <a:rPr lang="ga-IE" dirty="0" smtClean="0">
                <a:solidFill>
                  <a:schemeClr val="tx1">
                    <a:lumMod val="65000"/>
                    <a:lumOff val="35000"/>
                  </a:schemeClr>
                </a:solidFill>
              </a:rPr>
              <a:t>Cellular resolution</a:t>
            </a:r>
            <a:br>
              <a:rPr lang="ga-IE" dirty="0" smtClean="0">
                <a:solidFill>
                  <a:schemeClr val="tx1">
                    <a:lumMod val="65000"/>
                    <a:lumOff val="35000"/>
                  </a:schemeClr>
                </a:solidFill>
              </a:rPr>
            </a:br>
            <a:r>
              <a:rPr lang="ga-IE" dirty="0" smtClean="0">
                <a:solidFill>
                  <a:schemeClr val="tx1">
                    <a:lumMod val="65000"/>
                    <a:lumOff val="35000"/>
                  </a:schemeClr>
                </a:solidFill>
              </a:rPr>
              <a:t>Brain wide</a:t>
            </a:r>
            <a:endParaRPr lang="it-IT" sz="1600" dirty="0"/>
          </a:p>
        </p:txBody>
      </p:sp>
      <p:sp>
        <p:nvSpPr>
          <p:cNvPr id="12" name="Freccia a destra 11"/>
          <p:cNvSpPr/>
          <p:nvPr/>
        </p:nvSpPr>
        <p:spPr bwMode="auto">
          <a:xfrm>
            <a:off x="3203848" y="3933056"/>
            <a:ext cx="720080" cy="288032"/>
          </a:xfrm>
          <a:prstGeom prst="rightArrow">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grpSp>
        <p:nvGrpSpPr>
          <p:cNvPr id="24" name="Gruppo 23"/>
          <p:cNvGrpSpPr/>
          <p:nvPr/>
        </p:nvGrpSpPr>
        <p:grpSpPr>
          <a:xfrm>
            <a:off x="6861182" y="3356992"/>
            <a:ext cx="2138313" cy="1757081"/>
            <a:chOff x="17776489" y="6458627"/>
            <a:chExt cx="2671250" cy="2213115"/>
          </a:xfrm>
        </p:grpSpPr>
        <p:pic>
          <p:nvPicPr>
            <p:cNvPr id="25"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7842231">
              <a:off x="17876651" y="7755704"/>
              <a:ext cx="894422" cy="937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911880" y="7205284"/>
              <a:ext cx="1535859" cy="1062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1342" y="6458627"/>
              <a:ext cx="720000" cy="12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Parallelogramma 28"/>
            <p:cNvSpPr/>
            <p:nvPr/>
          </p:nvSpPr>
          <p:spPr>
            <a:xfrm>
              <a:off x="17776489" y="7829106"/>
              <a:ext cx="1168971" cy="470318"/>
            </a:xfrm>
            <a:prstGeom prst="parallelogram">
              <a:avLst/>
            </a:prstGeom>
            <a:noFill/>
            <a:ln w="3175">
              <a:solidFill>
                <a:srgbClr val="FF0000"/>
              </a:solidFill>
            </a:ln>
            <a:effectLst>
              <a:glow>
                <a:schemeClr val="accent1">
                  <a:alpha val="0"/>
                </a:schemeClr>
              </a:glow>
              <a:outerShdw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a:solidFill>
                  <a:prstClr val="white"/>
                </a:solidFill>
              </a:endParaRPr>
            </a:p>
          </p:txBody>
        </p:sp>
        <p:sp>
          <p:nvSpPr>
            <p:cNvPr id="31" name="Triangolo isoscele 30"/>
            <p:cNvSpPr/>
            <p:nvPr/>
          </p:nvSpPr>
          <p:spPr>
            <a:xfrm rot="10800000" flipH="1">
              <a:off x="18313565" y="7736339"/>
              <a:ext cx="54168" cy="263296"/>
            </a:xfrm>
            <a:prstGeom prst="triangle">
              <a:avLst/>
            </a:prstGeom>
            <a:solidFill>
              <a:srgbClr val="EAF46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a:solidFill>
                  <a:prstClr val="white"/>
                </a:solidFill>
              </a:endParaRPr>
            </a:p>
          </p:txBody>
        </p:sp>
        <p:sp>
          <p:nvSpPr>
            <p:cNvPr id="32" name="Parallelogramma 31"/>
            <p:cNvSpPr/>
            <p:nvPr/>
          </p:nvSpPr>
          <p:spPr>
            <a:xfrm>
              <a:off x="17796576" y="7899666"/>
              <a:ext cx="1168971" cy="470318"/>
            </a:xfrm>
            <a:prstGeom prst="parallelogram">
              <a:avLst/>
            </a:prstGeom>
            <a:noFill/>
            <a:ln w="3175">
              <a:solidFill>
                <a:srgbClr val="FF0000">
                  <a:alpha val="24000"/>
                </a:srgbClr>
              </a:solidFill>
            </a:ln>
            <a:effectLst>
              <a:glow>
                <a:schemeClr val="accent1">
                  <a:alpha val="0"/>
                </a:schemeClr>
              </a:glow>
              <a:outerShdw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a:solidFill>
                  <a:prstClr val="white"/>
                </a:solidFill>
              </a:endParaRPr>
            </a:p>
          </p:txBody>
        </p:sp>
        <p:sp>
          <p:nvSpPr>
            <p:cNvPr id="34" name="Parallelogramma 33"/>
            <p:cNvSpPr/>
            <p:nvPr/>
          </p:nvSpPr>
          <p:spPr>
            <a:xfrm>
              <a:off x="17812461" y="7960826"/>
              <a:ext cx="1168971" cy="470318"/>
            </a:xfrm>
            <a:prstGeom prst="parallelogram">
              <a:avLst/>
            </a:prstGeom>
            <a:noFill/>
            <a:ln w="3175">
              <a:solidFill>
                <a:srgbClr val="FF0000">
                  <a:alpha val="23000"/>
                </a:srgbClr>
              </a:solidFill>
            </a:ln>
            <a:effectLst>
              <a:glow>
                <a:schemeClr val="accent1">
                  <a:alpha val="0"/>
                </a:schemeClr>
              </a:glow>
              <a:outerShdw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a:solidFill>
                  <a:prstClr val="white"/>
                </a:solidFill>
              </a:endParaRPr>
            </a:p>
          </p:txBody>
        </p:sp>
        <p:sp>
          <p:nvSpPr>
            <p:cNvPr id="35" name="CasellaDiTesto 34"/>
            <p:cNvSpPr txBox="1"/>
            <p:nvPr/>
          </p:nvSpPr>
          <p:spPr>
            <a:xfrm>
              <a:off x="19180634" y="7130512"/>
              <a:ext cx="1112292" cy="338554"/>
            </a:xfrm>
            <a:prstGeom prst="rect">
              <a:avLst/>
            </a:prstGeom>
            <a:noFill/>
          </p:spPr>
          <p:txBody>
            <a:bodyPr wrap="none" rtlCol="0">
              <a:spAutoFit/>
            </a:bodyPr>
            <a:lstStyle/>
            <a:p>
              <a:pPr defTabSz="914400"/>
              <a:r>
                <a:rPr lang="it-IT" sz="1600" dirty="0" err="1" smtClean="0">
                  <a:solidFill>
                    <a:prstClr val="black"/>
                  </a:solidFill>
                </a:rPr>
                <a:t>Microtome</a:t>
              </a:r>
              <a:endParaRPr lang="it-IT" sz="2400" dirty="0">
                <a:solidFill>
                  <a:prstClr val="black"/>
                </a:solidFill>
              </a:endParaRPr>
            </a:p>
          </p:txBody>
        </p:sp>
      </p:grpSp>
      <p:sp>
        <p:nvSpPr>
          <p:cNvPr id="4" name="TextBox 3"/>
          <p:cNvSpPr txBox="1"/>
          <p:nvPr/>
        </p:nvSpPr>
        <p:spPr>
          <a:xfrm>
            <a:off x="7823849" y="3311312"/>
            <a:ext cx="762995" cy="338554"/>
          </a:xfrm>
          <a:prstGeom prst="rect">
            <a:avLst/>
          </a:prstGeom>
          <a:noFill/>
        </p:spPr>
        <p:txBody>
          <a:bodyPr wrap="square" rtlCol="0">
            <a:spAutoFit/>
          </a:bodyPr>
          <a:lstStyle/>
          <a:p>
            <a:r>
              <a:rPr lang="ga-IE" sz="1600" dirty="0" smtClean="0"/>
              <a:t>STP</a:t>
            </a:r>
            <a:endParaRPr lang="ga-IE" sz="1600" dirty="0"/>
          </a:p>
        </p:txBody>
      </p:sp>
      <p:sp>
        <p:nvSpPr>
          <p:cNvPr id="21" name="TextBox 20"/>
          <p:cNvSpPr txBox="1"/>
          <p:nvPr/>
        </p:nvSpPr>
        <p:spPr>
          <a:xfrm>
            <a:off x="4221680" y="3395201"/>
            <a:ext cx="606256" cy="338554"/>
          </a:xfrm>
          <a:prstGeom prst="rect">
            <a:avLst/>
          </a:prstGeom>
          <a:noFill/>
        </p:spPr>
        <p:txBody>
          <a:bodyPr wrap="none" rtlCol="0">
            <a:spAutoFit/>
          </a:bodyPr>
          <a:lstStyle/>
          <a:p>
            <a:r>
              <a:rPr lang="ga-IE" sz="1600" dirty="0" smtClean="0"/>
              <a:t>LSM</a:t>
            </a:r>
            <a:endParaRPr lang="ga-IE" sz="1600" dirty="0"/>
          </a:p>
        </p:txBody>
      </p:sp>
    </p:spTree>
    <p:extLst>
      <p:ext uri="{BB962C8B-B14F-4D97-AF65-F5344CB8AC3E}">
        <p14:creationId xmlns:p14="http://schemas.microsoft.com/office/powerpoint/2010/main" val="228439042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Imaging</a:t>
            </a:r>
            <a:r>
              <a:rPr lang="it-IT" dirty="0" smtClean="0"/>
              <a:t> brain </a:t>
            </a:r>
            <a:r>
              <a:rPr lang="en-US" dirty="0" smtClean="0"/>
              <a:t>activation</a:t>
            </a:r>
            <a:endParaRPr lang="en-US"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smtClean="0">
                <a:solidFill>
                  <a:schemeClr val="tx1">
                    <a:lumMod val="65000"/>
                    <a:lumOff val="35000"/>
                  </a:schemeClr>
                </a:solidFill>
              </a:rPr>
              <a:t>Göttingen,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pic>
        <p:nvPicPr>
          <p:cNvPr id="4098" name="Picture 2" descr="http://ars.els-cdn.com/content/image/1-s2.0-S2211124714010432-gr1.jpg"/>
          <p:cNvPicPr>
            <a:picLocks noChangeAspect="1" noChangeArrowheads="1"/>
          </p:cNvPicPr>
          <p:nvPr/>
        </p:nvPicPr>
        <p:blipFill rotWithShape="1">
          <a:blip r:embed="rId4">
            <a:extLst>
              <a:ext uri="{28A0092B-C50C-407E-A947-70E740481C1C}">
                <a14:useLocalDpi xmlns:a14="http://schemas.microsoft.com/office/drawing/2010/main" val="0"/>
              </a:ext>
            </a:extLst>
          </a:blip>
          <a:srcRect t="56168"/>
          <a:stretch/>
        </p:blipFill>
        <p:spPr bwMode="auto">
          <a:xfrm>
            <a:off x="683568" y="1556792"/>
            <a:ext cx="4819650" cy="2530053"/>
          </a:xfrm>
          <a:prstGeom prst="rect">
            <a:avLst/>
          </a:prstGeom>
          <a:noFill/>
          <a:extLst>
            <a:ext uri="{909E8E84-426E-40DD-AFC4-6F175D3DCCD1}">
              <a14:hiddenFill xmlns:a14="http://schemas.microsoft.com/office/drawing/2010/main">
                <a:solidFill>
                  <a:srgbClr val="FFFFFF"/>
                </a:solidFill>
              </a14:hiddenFill>
            </a:ext>
          </a:extLst>
        </p:spPr>
      </p:pic>
      <p:sp>
        <p:nvSpPr>
          <p:cNvPr id="19" name="Rettangolo 18"/>
          <p:cNvSpPr/>
          <p:nvPr/>
        </p:nvSpPr>
        <p:spPr>
          <a:xfrm>
            <a:off x="5652120" y="1927351"/>
            <a:ext cx="3090044" cy="1815882"/>
          </a:xfrm>
          <a:prstGeom prst="rect">
            <a:avLst/>
          </a:prstGeom>
        </p:spPr>
        <p:txBody>
          <a:bodyPr wrap="square">
            <a:spAutoFit/>
          </a:bodyPr>
          <a:lstStyle/>
          <a:p>
            <a:pPr algn="just"/>
            <a:r>
              <a:rPr lang="it-IT" sz="1600" dirty="0" err="1" smtClean="0">
                <a:solidFill>
                  <a:schemeClr val="tx1">
                    <a:lumMod val="65000"/>
                    <a:lumOff val="35000"/>
                  </a:schemeClr>
                </a:solidFill>
              </a:rPr>
              <a:t>Kim</a:t>
            </a:r>
            <a:r>
              <a:rPr lang="it-IT" sz="1600" dirty="0" smtClean="0">
                <a:solidFill>
                  <a:schemeClr val="tx1">
                    <a:lumMod val="65000"/>
                    <a:lumOff val="35000"/>
                  </a:schemeClr>
                </a:solidFill>
              </a:rPr>
              <a:t> et al., Cell Rep. 2015</a:t>
            </a:r>
          </a:p>
          <a:p>
            <a:pPr algn="just"/>
            <a:r>
              <a:rPr lang="it-IT" sz="1600" dirty="0" smtClean="0">
                <a:solidFill>
                  <a:schemeClr val="tx1">
                    <a:lumMod val="65000"/>
                    <a:lumOff val="35000"/>
                  </a:schemeClr>
                </a:solidFill>
              </a:rPr>
              <a:t>Serial </a:t>
            </a:r>
            <a:r>
              <a:rPr lang="it-IT" sz="1600" dirty="0" err="1" smtClean="0">
                <a:solidFill>
                  <a:schemeClr val="tx1">
                    <a:lumMod val="65000"/>
                    <a:lumOff val="35000"/>
                  </a:schemeClr>
                </a:solidFill>
              </a:rPr>
              <a:t>two-photon</a:t>
            </a:r>
            <a:r>
              <a:rPr lang="it-IT" sz="1600" dirty="0" smtClean="0">
                <a:solidFill>
                  <a:schemeClr val="tx1">
                    <a:lumMod val="65000"/>
                    <a:lumOff val="35000"/>
                  </a:schemeClr>
                </a:solidFill>
              </a:rPr>
              <a:t> </a:t>
            </a:r>
            <a:r>
              <a:rPr lang="it-IT" sz="1600" dirty="0" err="1" smtClean="0">
                <a:solidFill>
                  <a:schemeClr val="tx1">
                    <a:lumMod val="65000"/>
                    <a:lumOff val="35000"/>
                  </a:schemeClr>
                </a:solidFill>
              </a:rPr>
              <a:t>imaging</a:t>
            </a:r>
            <a:r>
              <a:rPr lang="it-IT" sz="1600" dirty="0" smtClean="0">
                <a:solidFill>
                  <a:schemeClr val="tx1">
                    <a:lumMod val="65000"/>
                    <a:lumOff val="35000"/>
                  </a:schemeClr>
                </a:solidFill>
              </a:rPr>
              <a:t> with </a:t>
            </a:r>
            <a:r>
              <a:rPr lang="it-IT" sz="1600" dirty="0" err="1" smtClean="0">
                <a:solidFill>
                  <a:schemeClr val="tx1">
                    <a:lumMod val="65000"/>
                    <a:lumOff val="35000"/>
                  </a:schemeClr>
                </a:solidFill>
              </a:rPr>
              <a:t>automatic</a:t>
            </a:r>
            <a:r>
              <a:rPr lang="it-IT" sz="1600" dirty="0" smtClean="0">
                <a:solidFill>
                  <a:schemeClr val="tx1">
                    <a:lumMod val="65000"/>
                    <a:lumOff val="35000"/>
                  </a:schemeClr>
                </a:solidFill>
              </a:rPr>
              <a:t> </a:t>
            </a:r>
            <a:r>
              <a:rPr lang="it-IT" sz="1600" dirty="0" err="1" smtClean="0">
                <a:solidFill>
                  <a:schemeClr val="tx1">
                    <a:lumMod val="65000"/>
                    <a:lumOff val="35000"/>
                  </a:schemeClr>
                </a:solidFill>
              </a:rPr>
              <a:t>cell</a:t>
            </a:r>
            <a:r>
              <a:rPr lang="it-IT" sz="1600" dirty="0" smtClean="0">
                <a:solidFill>
                  <a:schemeClr val="tx1">
                    <a:lumMod val="65000"/>
                    <a:lumOff val="35000"/>
                  </a:schemeClr>
                </a:solidFill>
              </a:rPr>
              <a:t> </a:t>
            </a:r>
            <a:r>
              <a:rPr lang="it-IT" sz="1600" dirty="0" err="1" smtClean="0">
                <a:solidFill>
                  <a:schemeClr val="tx1">
                    <a:lumMod val="65000"/>
                    <a:lumOff val="35000"/>
                  </a:schemeClr>
                </a:solidFill>
              </a:rPr>
              <a:t>localization</a:t>
            </a:r>
            <a:endParaRPr lang="it-IT" sz="1600" dirty="0" smtClean="0">
              <a:solidFill>
                <a:schemeClr val="tx1">
                  <a:lumMod val="65000"/>
                  <a:lumOff val="35000"/>
                </a:schemeClr>
              </a:solidFill>
            </a:endParaRPr>
          </a:p>
          <a:p>
            <a:pPr algn="just"/>
            <a:endParaRPr lang="it-IT" sz="1600" dirty="0">
              <a:solidFill>
                <a:schemeClr val="tx1">
                  <a:lumMod val="65000"/>
                  <a:lumOff val="35000"/>
                </a:schemeClr>
              </a:solidFill>
            </a:endParaRPr>
          </a:p>
          <a:p>
            <a:pPr algn="just"/>
            <a:r>
              <a:rPr lang="it-IT" sz="1600" b="1" dirty="0" smtClean="0">
                <a:solidFill>
                  <a:schemeClr val="tx1">
                    <a:lumMod val="65000"/>
                    <a:lumOff val="35000"/>
                  </a:schemeClr>
                </a:solidFill>
              </a:rPr>
              <a:t>Only 4% of the volume is actually imaged (2</a:t>
            </a:r>
            <a:r>
              <a:rPr lang="ga-IE" sz="1600" b="1" dirty="0" smtClean="0">
                <a:solidFill>
                  <a:schemeClr val="tx1">
                    <a:lumMod val="65000"/>
                    <a:lumOff val="35000"/>
                  </a:schemeClr>
                </a:solidFill>
              </a:rPr>
              <a:t> </a:t>
            </a:r>
            <a:r>
              <a:rPr lang="it-IT" sz="1600" b="1" dirty="0" smtClean="0">
                <a:solidFill>
                  <a:schemeClr val="tx1">
                    <a:lumMod val="65000"/>
                    <a:lumOff val="35000"/>
                  </a:schemeClr>
                </a:solidFill>
              </a:rPr>
              <a:t>µm thin optical sections every 50 µm)</a:t>
            </a:r>
            <a:endParaRPr lang="it-IT" sz="1600" b="1" dirty="0"/>
          </a:p>
        </p:txBody>
      </p:sp>
      <p:sp>
        <p:nvSpPr>
          <p:cNvPr id="20" name="Rettangolo 19"/>
          <p:cNvSpPr/>
          <p:nvPr/>
        </p:nvSpPr>
        <p:spPr>
          <a:xfrm>
            <a:off x="5652120" y="4518708"/>
            <a:ext cx="3264502" cy="1077218"/>
          </a:xfrm>
          <a:prstGeom prst="rect">
            <a:avLst/>
          </a:prstGeom>
        </p:spPr>
        <p:txBody>
          <a:bodyPr wrap="square">
            <a:spAutoFit/>
          </a:bodyPr>
          <a:lstStyle/>
          <a:p>
            <a:pPr algn="just"/>
            <a:r>
              <a:rPr lang="it-IT" sz="1600" dirty="0" err="1" smtClean="0">
                <a:solidFill>
                  <a:schemeClr val="tx1">
                    <a:lumMod val="65000"/>
                    <a:lumOff val="35000"/>
                  </a:schemeClr>
                </a:solidFill>
              </a:rPr>
              <a:t>Susaki</a:t>
            </a:r>
            <a:r>
              <a:rPr lang="it-IT" sz="1600" dirty="0" smtClean="0">
                <a:solidFill>
                  <a:schemeClr val="tx1">
                    <a:lumMod val="65000"/>
                    <a:lumOff val="35000"/>
                  </a:schemeClr>
                </a:solidFill>
              </a:rPr>
              <a:t> et al., Cell 2014</a:t>
            </a:r>
          </a:p>
          <a:p>
            <a:pPr algn="just"/>
            <a:r>
              <a:rPr lang="it-IT" sz="1600" dirty="0" smtClean="0">
                <a:solidFill>
                  <a:schemeClr val="tx1">
                    <a:lumMod val="65000"/>
                    <a:lumOff val="35000"/>
                  </a:schemeClr>
                </a:solidFill>
              </a:rPr>
              <a:t>Light </a:t>
            </a:r>
            <a:r>
              <a:rPr lang="it-IT" sz="1600" dirty="0" err="1" smtClean="0">
                <a:solidFill>
                  <a:schemeClr val="tx1">
                    <a:lumMod val="65000"/>
                    <a:lumOff val="35000"/>
                  </a:schemeClr>
                </a:solidFill>
              </a:rPr>
              <a:t>sheet</a:t>
            </a:r>
            <a:r>
              <a:rPr lang="it-IT" sz="1600" dirty="0" smtClean="0">
                <a:solidFill>
                  <a:schemeClr val="tx1">
                    <a:lumMod val="65000"/>
                    <a:lumOff val="35000"/>
                  </a:schemeClr>
                </a:solidFill>
              </a:rPr>
              <a:t> full </a:t>
            </a:r>
            <a:r>
              <a:rPr lang="it-IT" sz="1600" dirty="0" err="1" smtClean="0">
                <a:solidFill>
                  <a:schemeClr val="tx1">
                    <a:lumMod val="65000"/>
                    <a:lumOff val="35000"/>
                  </a:schemeClr>
                </a:solidFill>
              </a:rPr>
              <a:t>volumetric</a:t>
            </a:r>
            <a:r>
              <a:rPr lang="it-IT" sz="1600" dirty="0" smtClean="0">
                <a:solidFill>
                  <a:schemeClr val="tx1">
                    <a:lumMod val="65000"/>
                    <a:lumOff val="35000"/>
                  </a:schemeClr>
                </a:solidFill>
              </a:rPr>
              <a:t> </a:t>
            </a:r>
            <a:r>
              <a:rPr lang="it-IT" sz="1600" dirty="0" err="1" smtClean="0">
                <a:solidFill>
                  <a:schemeClr val="tx1">
                    <a:lumMod val="65000"/>
                    <a:lumOff val="35000"/>
                  </a:schemeClr>
                </a:solidFill>
              </a:rPr>
              <a:t>imaging</a:t>
            </a:r>
            <a:endParaRPr lang="it-IT" sz="1600" dirty="0" smtClean="0">
              <a:solidFill>
                <a:schemeClr val="tx1">
                  <a:lumMod val="65000"/>
                  <a:lumOff val="35000"/>
                </a:schemeClr>
              </a:solidFill>
            </a:endParaRPr>
          </a:p>
          <a:p>
            <a:pPr algn="just"/>
            <a:endParaRPr lang="it-IT" sz="1600" dirty="0">
              <a:solidFill>
                <a:schemeClr val="tx1">
                  <a:lumMod val="65000"/>
                  <a:lumOff val="35000"/>
                </a:schemeClr>
              </a:solidFill>
            </a:endParaRPr>
          </a:p>
          <a:p>
            <a:pPr algn="just"/>
            <a:r>
              <a:rPr lang="it-IT" sz="1600" b="1" dirty="0" smtClean="0">
                <a:solidFill>
                  <a:schemeClr val="tx1">
                    <a:lumMod val="65000"/>
                    <a:lumOff val="35000"/>
                  </a:schemeClr>
                </a:solidFill>
              </a:rPr>
              <a:t>No quantitative </a:t>
            </a:r>
            <a:r>
              <a:rPr lang="it-IT" sz="1600" b="1" dirty="0" err="1" smtClean="0">
                <a:solidFill>
                  <a:schemeClr val="tx1">
                    <a:lumMod val="65000"/>
                    <a:lumOff val="35000"/>
                  </a:schemeClr>
                </a:solidFill>
              </a:rPr>
              <a:t>analysis</a:t>
            </a:r>
            <a:endParaRPr lang="it-IT" sz="1600" b="1" dirty="0"/>
          </a:p>
        </p:txBody>
      </p:sp>
      <p:pic>
        <p:nvPicPr>
          <p:cNvPr id="4100" name="Picture 4" descr="http://ars.els-cdn.com/content/image/1-s2.0-S0092867414004188-gr6.jpg"/>
          <p:cNvPicPr>
            <a:picLocks noChangeAspect="1" noChangeArrowheads="1"/>
          </p:cNvPicPr>
          <p:nvPr/>
        </p:nvPicPr>
        <p:blipFill rotWithShape="1">
          <a:blip r:embed="rId5">
            <a:extLst>
              <a:ext uri="{28A0092B-C50C-407E-A947-70E740481C1C}">
                <a14:useLocalDpi xmlns:a14="http://schemas.microsoft.com/office/drawing/2010/main" val="0"/>
              </a:ext>
            </a:extLst>
          </a:blip>
          <a:srcRect l="3999" t="62827" r="33445"/>
          <a:stretch/>
        </p:blipFill>
        <p:spPr bwMode="auto">
          <a:xfrm>
            <a:off x="3131840" y="4264289"/>
            <a:ext cx="2232248" cy="21515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ars.els-cdn.com/content/image/1-s2.0-S0092867414004188-gr6.jpg"/>
          <p:cNvPicPr>
            <a:picLocks noChangeAspect="1" noChangeArrowheads="1"/>
          </p:cNvPicPr>
          <p:nvPr/>
        </p:nvPicPr>
        <p:blipFill rotWithShape="1">
          <a:blip r:embed="rId5">
            <a:extLst>
              <a:ext uri="{28A0092B-C50C-407E-A947-70E740481C1C}">
                <a14:useLocalDpi xmlns:a14="http://schemas.microsoft.com/office/drawing/2010/main" val="0"/>
              </a:ext>
            </a:extLst>
          </a:blip>
          <a:srcRect l="1984" t="26271" r="34551" b="37492"/>
          <a:stretch/>
        </p:blipFill>
        <p:spPr bwMode="auto">
          <a:xfrm>
            <a:off x="722288" y="4323014"/>
            <a:ext cx="2265536" cy="20981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ttore 1 6"/>
          <p:cNvCxnSpPr/>
          <p:nvPr/>
        </p:nvCxnSpPr>
        <p:spPr bwMode="auto">
          <a:xfrm>
            <a:off x="401836" y="4180979"/>
            <a:ext cx="8340328" cy="0"/>
          </a:xfrm>
          <a:prstGeom prst="line">
            <a:avLst/>
          </a:prstGeom>
          <a:solidFill>
            <a:srgbClr val="BFBFBF"/>
          </a:solidFill>
          <a:ln w="3175" cap="flat" cmpd="sng" algn="ctr">
            <a:solidFill>
              <a:schemeClr val="accent5">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35886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Imaging</a:t>
            </a:r>
            <a:r>
              <a:rPr lang="it-IT" dirty="0" smtClean="0"/>
              <a:t> brain </a:t>
            </a:r>
            <a:r>
              <a:rPr lang="en-US" dirty="0" smtClean="0"/>
              <a:t>activation</a:t>
            </a:r>
            <a:endParaRPr lang="en-US"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smtClean="0">
                <a:solidFill>
                  <a:schemeClr val="tx1">
                    <a:lumMod val="65000"/>
                    <a:lumOff val="35000"/>
                  </a:schemeClr>
                </a:solidFill>
              </a:rPr>
              <a:t>Göttingen,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l="9052" t="16589" r="3538"/>
          <a:stretch/>
        </p:blipFill>
        <p:spPr>
          <a:xfrm>
            <a:off x="467544" y="2920967"/>
            <a:ext cx="2253065" cy="1520220"/>
          </a:xfrm>
          <a:prstGeom prst="rect">
            <a:avLst/>
          </a:prstGeom>
        </p:spPr>
      </p:pic>
      <p:sp>
        <p:nvSpPr>
          <p:cNvPr id="6" name="Rettangolo 5"/>
          <p:cNvSpPr/>
          <p:nvPr/>
        </p:nvSpPr>
        <p:spPr>
          <a:xfrm>
            <a:off x="189919" y="4370282"/>
            <a:ext cx="2288155" cy="646331"/>
          </a:xfrm>
          <a:prstGeom prst="rect">
            <a:avLst/>
          </a:prstGeom>
        </p:spPr>
        <p:txBody>
          <a:bodyPr wrap="square">
            <a:spAutoFit/>
          </a:bodyPr>
          <a:lstStyle/>
          <a:p>
            <a:pPr algn="ctr"/>
            <a:r>
              <a:rPr lang="it-IT" dirty="0" err="1" smtClean="0">
                <a:solidFill>
                  <a:schemeClr val="tx1">
                    <a:lumMod val="65000"/>
                    <a:lumOff val="35000"/>
                  </a:schemeClr>
                </a:solidFill>
              </a:rPr>
              <a:t>Arc-dVenus</a:t>
            </a:r>
            <a:r>
              <a:rPr lang="it-IT" dirty="0" smtClean="0">
                <a:solidFill>
                  <a:schemeClr val="tx1">
                    <a:lumMod val="65000"/>
                    <a:lumOff val="35000"/>
                  </a:schemeClr>
                </a:solidFill>
              </a:rPr>
              <a:t> </a:t>
            </a:r>
            <a:r>
              <a:rPr lang="it-IT" dirty="0" err="1" smtClean="0">
                <a:solidFill>
                  <a:schemeClr val="tx1">
                    <a:lumMod val="65000"/>
                    <a:lumOff val="35000"/>
                  </a:schemeClr>
                </a:solidFill>
              </a:rPr>
              <a:t>transgenic</a:t>
            </a:r>
            <a:r>
              <a:rPr lang="it-IT" dirty="0" smtClean="0">
                <a:solidFill>
                  <a:schemeClr val="tx1">
                    <a:lumMod val="65000"/>
                    <a:lumOff val="35000"/>
                  </a:schemeClr>
                </a:solidFill>
              </a:rPr>
              <a:t> mouse</a:t>
            </a:r>
            <a:endParaRPr lang="it-IT" sz="1600" dirty="0"/>
          </a:p>
        </p:txBody>
      </p:sp>
      <p:pic>
        <p:nvPicPr>
          <p:cNvPr id="17" name="Immagin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778" y="2673846"/>
            <a:ext cx="1985639" cy="1712913"/>
          </a:xfrm>
          <a:prstGeom prst="rect">
            <a:avLst/>
          </a:prstGeom>
        </p:spPr>
      </p:pic>
      <p:sp>
        <p:nvSpPr>
          <p:cNvPr id="18" name="Rettangolo 17"/>
          <p:cNvSpPr/>
          <p:nvPr/>
        </p:nvSpPr>
        <p:spPr>
          <a:xfrm>
            <a:off x="3296522" y="4370282"/>
            <a:ext cx="3096343" cy="369332"/>
          </a:xfrm>
          <a:prstGeom prst="rect">
            <a:avLst/>
          </a:prstGeom>
        </p:spPr>
        <p:txBody>
          <a:bodyPr wrap="square">
            <a:spAutoFit/>
          </a:bodyPr>
          <a:lstStyle/>
          <a:p>
            <a:pPr algn="ctr"/>
            <a:r>
              <a:rPr lang="it-IT" dirty="0" smtClean="0">
                <a:solidFill>
                  <a:schemeClr val="tx1">
                    <a:lumMod val="65000"/>
                    <a:lumOff val="35000"/>
                  </a:schemeClr>
                </a:solidFill>
              </a:rPr>
              <a:t>Light </a:t>
            </a:r>
            <a:r>
              <a:rPr lang="it-IT" dirty="0" err="1" smtClean="0">
                <a:solidFill>
                  <a:schemeClr val="tx1">
                    <a:lumMod val="65000"/>
                    <a:lumOff val="35000"/>
                  </a:schemeClr>
                </a:solidFill>
              </a:rPr>
              <a:t>sheet</a:t>
            </a:r>
            <a:r>
              <a:rPr lang="it-IT" dirty="0" smtClean="0">
                <a:solidFill>
                  <a:schemeClr val="tx1">
                    <a:lumMod val="65000"/>
                    <a:lumOff val="35000"/>
                  </a:schemeClr>
                </a:solidFill>
              </a:rPr>
              <a:t> </a:t>
            </a:r>
            <a:r>
              <a:rPr lang="it-IT" dirty="0" err="1" smtClean="0">
                <a:solidFill>
                  <a:schemeClr val="tx1">
                    <a:lumMod val="65000"/>
                    <a:lumOff val="35000"/>
                  </a:schemeClr>
                </a:solidFill>
              </a:rPr>
              <a:t>microscopy</a:t>
            </a:r>
            <a:endParaRPr lang="it-IT" sz="1600" dirty="0"/>
          </a:p>
        </p:txBody>
      </p:sp>
      <p:grpSp>
        <p:nvGrpSpPr>
          <p:cNvPr id="11" name="Gruppo 10"/>
          <p:cNvGrpSpPr/>
          <p:nvPr/>
        </p:nvGrpSpPr>
        <p:grpSpPr>
          <a:xfrm>
            <a:off x="6732240" y="2647700"/>
            <a:ext cx="2160240" cy="1938026"/>
            <a:chOff x="6516216" y="3436239"/>
            <a:chExt cx="2160240" cy="1938026"/>
          </a:xfrm>
        </p:grpSpPr>
        <p:pic>
          <p:nvPicPr>
            <p:cNvPr id="3074" name="Picture 2" descr="http://bcfind.dinfo.unifi.it/_images/exampl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4778" t="6121" r="3643" b="9414"/>
            <a:stretch/>
          </p:blipFill>
          <p:spPr bwMode="auto">
            <a:xfrm>
              <a:off x="6555507" y="3449850"/>
              <a:ext cx="2020636" cy="1924415"/>
            </a:xfrm>
            <a:prstGeom prst="rect">
              <a:avLst/>
            </a:prstGeom>
            <a:noFill/>
            <a:extLst>
              <a:ext uri="{909E8E84-426E-40DD-AFC4-6F175D3DCCD1}">
                <a14:hiddenFill xmlns:a14="http://schemas.microsoft.com/office/drawing/2010/main">
                  <a:solidFill>
                    <a:srgbClr val="FFFFFF"/>
                  </a:solidFill>
                </a14:hiddenFill>
              </a:ext>
            </a:extLst>
          </p:spPr>
        </p:pic>
        <p:sp>
          <p:nvSpPr>
            <p:cNvPr id="9" name="Elaborazione 8"/>
            <p:cNvSpPr/>
            <p:nvPr/>
          </p:nvSpPr>
          <p:spPr bwMode="auto">
            <a:xfrm>
              <a:off x="6516216" y="3436239"/>
              <a:ext cx="2160240" cy="45719"/>
            </a:xfrm>
            <a:prstGeom prst="flowChartProcess">
              <a:avLst/>
            </a:prstGeom>
            <a:solidFill>
              <a:schemeClr val="bg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grpSp>
      <p:sp>
        <p:nvSpPr>
          <p:cNvPr id="21" name="Rettangolo 20"/>
          <p:cNvSpPr/>
          <p:nvPr/>
        </p:nvSpPr>
        <p:spPr>
          <a:xfrm>
            <a:off x="6771531" y="4654877"/>
            <a:ext cx="2183278" cy="646331"/>
          </a:xfrm>
          <a:prstGeom prst="rect">
            <a:avLst/>
          </a:prstGeom>
        </p:spPr>
        <p:txBody>
          <a:bodyPr wrap="square">
            <a:spAutoFit/>
          </a:bodyPr>
          <a:lstStyle/>
          <a:p>
            <a:pPr algn="ctr"/>
            <a:r>
              <a:rPr lang="it-IT" dirty="0" smtClean="0">
                <a:solidFill>
                  <a:schemeClr val="tx1">
                    <a:lumMod val="65000"/>
                    <a:lumOff val="35000"/>
                  </a:schemeClr>
                </a:solidFill>
              </a:rPr>
              <a:t>Automatic cell </a:t>
            </a:r>
            <a:r>
              <a:rPr lang="it-IT" dirty="0" smtClean="0">
                <a:solidFill>
                  <a:schemeClr val="tx1">
                    <a:lumMod val="65000"/>
                    <a:lumOff val="35000"/>
                  </a:schemeClr>
                </a:solidFill>
              </a:rPr>
              <a:t>locali</a:t>
            </a:r>
            <a:r>
              <a:rPr lang="ga-IE" dirty="0" smtClean="0">
                <a:solidFill>
                  <a:schemeClr val="tx1">
                    <a:lumMod val="65000"/>
                    <a:lumOff val="35000"/>
                  </a:schemeClr>
                </a:solidFill>
              </a:rPr>
              <a:t>s</a:t>
            </a:r>
            <a:r>
              <a:rPr lang="it-IT" dirty="0" smtClean="0">
                <a:solidFill>
                  <a:schemeClr val="tx1">
                    <a:lumMod val="65000"/>
                    <a:lumOff val="35000"/>
                  </a:schemeClr>
                </a:solidFill>
              </a:rPr>
              <a:t>ation</a:t>
            </a:r>
            <a:endParaRPr lang="it-IT" sz="1600" dirty="0"/>
          </a:p>
        </p:txBody>
      </p:sp>
      <p:sp>
        <p:nvSpPr>
          <p:cNvPr id="12" name="Freccia a destra 11"/>
          <p:cNvSpPr/>
          <p:nvPr/>
        </p:nvSpPr>
        <p:spPr bwMode="auto">
          <a:xfrm>
            <a:off x="2771800" y="3312735"/>
            <a:ext cx="720080" cy="288032"/>
          </a:xfrm>
          <a:prstGeom prst="rightArrow">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23" name="Freccia a destra 22"/>
          <p:cNvSpPr/>
          <p:nvPr/>
        </p:nvSpPr>
        <p:spPr bwMode="auto">
          <a:xfrm>
            <a:off x="5889717" y="3315002"/>
            <a:ext cx="720080" cy="288032"/>
          </a:xfrm>
          <a:prstGeom prst="rightArrow">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42582892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descr="E:\ICON\Articoli\confu\NatureMethods\immagine1b.tif"/>
          <p:cNvPicPr>
            <a:picLocks noChangeAspect="1" noChangeArrowheads="1"/>
          </p:cNvPicPr>
          <p:nvPr/>
        </p:nvPicPr>
        <p:blipFill>
          <a:blip r:embed="rId3" cstate="print"/>
          <a:srcRect/>
          <a:stretch>
            <a:fillRect/>
          </a:stretch>
        </p:blipFill>
        <p:spPr bwMode="auto">
          <a:xfrm>
            <a:off x="598658" y="2277617"/>
            <a:ext cx="6152118" cy="4007431"/>
          </a:xfrm>
          <a:prstGeom prst="rect">
            <a:avLst/>
          </a:prstGeom>
          <a:noFill/>
          <a:ln>
            <a:solidFill>
              <a:schemeClr val="bg1"/>
            </a:solidFill>
          </a:ln>
        </p:spPr>
      </p:pic>
      <p:sp>
        <p:nvSpPr>
          <p:cNvPr id="2" name="Titolo 1"/>
          <p:cNvSpPr>
            <a:spLocks noGrp="1"/>
          </p:cNvSpPr>
          <p:nvPr>
            <p:ph type="title"/>
          </p:nvPr>
        </p:nvSpPr>
        <p:spPr/>
        <p:txBody>
          <a:bodyPr/>
          <a:lstStyle/>
          <a:p>
            <a:r>
              <a:rPr lang="it-IT" dirty="0" smtClean="0"/>
              <a:t>Light</a:t>
            </a:r>
            <a:r>
              <a:rPr lang="ga-IE" dirty="0" smtClean="0"/>
              <a:t>-</a:t>
            </a:r>
            <a:r>
              <a:rPr lang="it-IT" dirty="0" smtClean="0"/>
              <a:t>sheet </a:t>
            </a:r>
            <a:r>
              <a:rPr lang="it-IT" dirty="0" smtClean="0"/>
              <a:t>microscopy</a:t>
            </a:r>
            <a:endParaRPr lang="it-IT" dirty="0"/>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30" name="Rettangolo 29"/>
          <p:cNvSpPr/>
          <p:nvPr/>
        </p:nvSpPr>
        <p:spPr>
          <a:xfrm>
            <a:off x="218333" y="5151834"/>
            <a:ext cx="3456384" cy="1246495"/>
          </a:xfrm>
          <a:prstGeom prst="rect">
            <a:avLst/>
          </a:prstGeom>
        </p:spPr>
        <p:txBody>
          <a:bodyPr wrap="square">
            <a:spAutoFit/>
          </a:bodyPr>
          <a:lstStyle/>
          <a:p>
            <a:pPr algn="just"/>
            <a:r>
              <a:rPr lang="it-IT" altLang="it-IT" sz="1500" b="1" dirty="0" smtClean="0">
                <a:solidFill>
                  <a:schemeClr val="bg2">
                    <a:lumMod val="75000"/>
                  </a:schemeClr>
                </a:solidFill>
                <a:latin typeface="Helvetica Neue Light" charset="0"/>
                <a:sym typeface="Helvetica Neue Light" charset="0"/>
              </a:rPr>
              <a:t>GM</a:t>
            </a:r>
            <a:r>
              <a:rPr lang="it-IT" altLang="it-IT" sz="1500" dirty="0" smtClean="0">
                <a:solidFill>
                  <a:schemeClr val="bg2">
                    <a:lumMod val="75000"/>
                  </a:schemeClr>
                </a:solidFill>
                <a:latin typeface="Helvetica Neue Light" charset="0"/>
                <a:sym typeface="Helvetica Neue Light" charset="0"/>
              </a:rPr>
              <a:t> </a:t>
            </a:r>
            <a:r>
              <a:rPr lang="it-IT" altLang="it-IT" sz="1500" dirty="0" err="1" smtClean="0">
                <a:solidFill>
                  <a:schemeClr val="bg2">
                    <a:lumMod val="75000"/>
                  </a:schemeClr>
                </a:solidFill>
                <a:latin typeface="Helvetica Neue Light" charset="0"/>
                <a:sym typeface="Helvetica Neue Light" charset="0"/>
              </a:rPr>
              <a:t>galvo</a:t>
            </a:r>
            <a:r>
              <a:rPr lang="it-IT" altLang="it-IT" sz="1500" dirty="0" smtClean="0">
                <a:solidFill>
                  <a:schemeClr val="bg2">
                    <a:lumMod val="75000"/>
                  </a:schemeClr>
                </a:solidFill>
                <a:latin typeface="Helvetica Neue Light" charset="0"/>
                <a:sym typeface="Helvetica Neue Light" charset="0"/>
              </a:rPr>
              <a:t> </a:t>
            </a:r>
            <a:r>
              <a:rPr lang="it-IT" altLang="it-IT" sz="1500" dirty="0" err="1" smtClean="0">
                <a:solidFill>
                  <a:schemeClr val="bg2">
                    <a:lumMod val="75000"/>
                  </a:schemeClr>
                </a:solidFill>
                <a:latin typeface="Helvetica Neue Light" charset="0"/>
                <a:sym typeface="Helvetica Neue Light" charset="0"/>
              </a:rPr>
              <a:t>mirror</a:t>
            </a:r>
            <a:r>
              <a:rPr lang="it-IT" altLang="it-IT" sz="1500" dirty="0" smtClean="0">
                <a:solidFill>
                  <a:schemeClr val="bg2">
                    <a:lumMod val="75000"/>
                  </a:schemeClr>
                </a:solidFill>
                <a:latin typeface="Helvetica Neue Light" charset="0"/>
                <a:sym typeface="Helvetica Neue Light" charset="0"/>
              </a:rPr>
              <a:t>, </a:t>
            </a:r>
            <a:r>
              <a:rPr lang="it-IT" altLang="it-IT" sz="1500" b="1" dirty="0" smtClean="0">
                <a:solidFill>
                  <a:schemeClr val="bg2">
                    <a:lumMod val="75000"/>
                  </a:schemeClr>
                </a:solidFill>
                <a:latin typeface="Helvetica Neue Light" charset="0"/>
                <a:sym typeface="Helvetica Neue Light" charset="0"/>
              </a:rPr>
              <a:t>SL</a:t>
            </a:r>
            <a:r>
              <a:rPr lang="it-IT" altLang="it-IT" sz="1500" dirty="0" smtClean="0">
                <a:solidFill>
                  <a:schemeClr val="bg2">
                    <a:lumMod val="75000"/>
                  </a:schemeClr>
                </a:solidFill>
                <a:latin typeface="Helvetica Neue Light" charset="0"/>
                <a:sym typeface="Helvetica Neue Light" charset="0"/>
              </a:rPr>
              <a:t> scanning </a:t>
            </a:r>
            <a:r>
              <a:rPr lang="it-IT" altLang="it-IT" sz="1500" dirty="0" err="1" smtClean="0">
                <a:solidFill>
                  <a:schemeClr val="bg2">
                    <a:lumMod val="75000"/>
                  </a:schemeClr>
                </a:solidFill>
                <a:latin typeface="Helvetica Neue Light" charset="0"/>
                <a:sym typeface="Helvetica Neue Light" charset="0"/>
              </a:rPr>
              <a:t>lens</a:t>
            </a:r>
            <a:r>
              <a:rPr lang="it-IT" altLang="it-IT" sz="1500" dirty="0" smtClean="0">
                <a:solidFill>
                  <a:schemeClr val="bg2">
                    <a:lumMod val="75000"/>
                  </a:schemeClr>
                </a:solidFill>
                <a:latin typeface="Helvetica Neue Light" charset="0"/>
                <a:sym typeface="Helvetica Neue Light" charset="0"/>
              </a:rPr>
              <a:t>, </a:t>
            </a:r>
            <a:r>
              <a:rPr lang="it-IT" altLang="it-IT" sz="1500" b="1" dirty="0" err="1" smtClean="0">
                <a:solidFill>
                  <a:schemeClr val="bg2">
                    <a:lumMod val="75000"/>
                  </a:schemeClr>
                </a:solidFill>
                <a:latin typeface="Helvetica Neue Light" charset="0"/>
                <a:sym typeface="Helvetica Neue Light" charset="0"/>
              </a:rPr>
              <a:t>Obj</a:t>
            </a:r>
            <a:r>
              <a:rPr lang="it-IT" altLang="it-IT" sz="1500" dirty="0" smtClean="0">
                <a:solidFill>
                  <a:schemeClr val="bg2">
                    <a:lumMod val="75000"/>
                  </a:schemeClr>
                </a:solidFill>
                <a:latin typeface="Helvetica Neue Light" charset="0"/>
                <a:sym typeface="Helvetica Neue Light" charset="0"/>
              </a:rPr>
              <a:t> </a:t>
            </a:r>
            <a:r>
              <a:rPr lang="it-IT" altLang="it-IT" sz="1500" dirty="0" err="1" smtClean="0">
                <a:solidFill>
                  <a:schemeClr val="bg2">
                    <a:lumMod val="75000"/>
                  </a:schemeClr>
                </a:solidFill>
                <a:latin typeface="Helvetica Neue Light" charset="0"/>
                <a:sym typeface="Helvetica Neue Light" charset="0"/>
              </a:rPr>
              <a:t>microscope</a:t>
            </a:r>
            <a:r>
              <a:rPr lang="it-IT" altLang="it-IT" sz="1500" dirty="0" smtClean="0">
                <a:solidFill>
                  <a:schemeClr val="bg2">
                    <a:lumMod val="75000"/>
                  </a:schemeClr>
                </a:solidFill>
                <a:latin typeface="Helvetica Neue Light" charset="0"/>
                <a:sym typeface="Helvetica Neue Light" charset="0"/>
              </a:rPr>
              <a:t> </a:t>
            </a:r>
            <a:r>
              <a:rPr lang="it-IT" altLang="it-IT" sz="1500" dirty="0" err="1" smtClean="0">
                <a:solidFill>
                  <a:schemeClr val="bg2">
                    <a:lumMod val="75000"/>
                  </a:schemeClr>
                </a:solidFill>
                <a:latin typeface="Helvetica Neue Light" charset="0"/>
                <a:sym typeface="Helvetica Neue Light" charset="0"/>
              </a:rPr>
              <a:t>objective</a:t>
            </a:r>
            <a:r>
              <a:rPr lang="it-IT" altLang="it-IT" sz="1500" dirty="0" smtClean="0">
                <a:solidFill>
                  <a:schemeClr val="bg2">
                    <a:lumMod val="75000"/>
                  </a:schemeClr>
                </a:solidFill>
                <a:latin typeface="Helvetica Neue Light" charset="0"/>
                <a:sym typeface="Helvetica Neue Light" charset="0"/>
              </a:rPr>
              <a:t>, </a:t>
            </a:r>
            <a:r>
              <a:rPr lang="it-IT" altLang="it-IT" sz="1500" b="1" dirty="0" smtClean="0">
                <a:solidFill>
                  <a:schemeClr val="bg2">
                    <a:lumMod val="75000"/>
                  </a:schemeClr>
                </a:solidFill>
                <a:latin typeface="Helvetica Neue Light" charset="0"/>
                <a:sym typeface="Helvetica Neue Light" charset="0"/>
              </a:rPr>
              <a:t>TL</a:t>
            </a:r>
            <a:r>
              <a:rPr lang="it-IT" altLang="it-IT" sz="1500" dirty="0" smtClean="0">
                <a:solidFill>
                  <a:schemeClr val="bg2">
                    <a:lumMod val="75000"/>
                  </a:schemeClr>
                </a:solidFill>
                <a:latin typeface="Helvetica Neue Light" charset="0"/>
                <a:sym typeface="Helvetica Neue Light" charset="0"/>
              </a:rPr>
              <a:t> tube </a:t>
            </a:r>
            <a:r>
              <a:rPr lang="it-IT" altLang="it-IT" sz="1500" dirty="0" err="1" smtClean="0">
                <a:solidFill>
                  <a:schemeClr val="bg2">
                    <a:lumMod val="75000"/>
                  </a:schemeClr>
                </a:solidFill>
                <a:latin typeface="Helvetica Neue Light" charset="0"/>
                <a:sym typeface="Helvetica Neue Light" charset="0"/>
              </a:rPr>
              <a:t>lens</a:t>
            </a:r>
            <a:r>
              <a:rPr lang="it-IT" altLang="it-IT" sz="1500" dirty="0" smtClean="0">
                <a:solidFill>
                  <a:schemeClr val="bg2">
                    <a:lumMod val="75000"/>
                  </a:schemeClr>
                </a:solidFill>
                <a:latin typeface="Helvetica Neue Light" charset="0"/>
                <a:sym typeface="Helvetica Neue Light" charset="0"/>
              </a:rPr>
              <a:t>, </a:t>
            </a:r>
            <a:r>
              <a:rPr lang="it-IT" altLang="it-IT" sz="1500" b="1" dirty="0" smtClean="0">
                <a:solidFill>
                  <a:schemeClr val="bg2">
                    <a:lumMod val="75000"/>
                  </a:schemeClr>
                </a:solidFill>
                <a:latin typeface="Helvetica Neue Light" charset="0"/>
                <a:sym typeface="Helvetica Neue Light" charset="0"/>
              </a:rPr>
              <a:t>L</a:t>
            </a:r>
            <a:r>
              <a:rPr lang="it-IT" altLang="it-IT" sz="1500" dirty="0" smtClean="0">
                <a:solidFill>
                  <a:schemeClr val="bg2">
                    <a:lumMod val="75000"/>
                  </a:schemeClr>
                </a:solidFill>
                <a:latin typeface="Helvetica Neue Light" charset="0"/>
                <a:sym typeface="Helvetica Neue Light" charset="0"/>
              </a:rPr>
              <a:t> </a:t>
            </a:r>
            <a:r>
              <a:rPr lang="it-IT" altLang="it-IT" sz="1500" dirty="0" err="1" smtClean="0">
                <a:solidFill>
                  <a:schemeClr val="bg2">
                    <a:lumMod val="75000"/>
                  </a:schemeClr>
                </a:solidFill>
                <a:latin typeface="Helvetica Neue Light" charset="0"/>
                <a:sym typeface="Helvetica Neue Light" charset="0"/>
              </a:rPr>
              <a:t>lens</a:t>
            </a:r>
            <a:r>
              <a:rPr lang="it-IT" altLang="it-IT" sz="1500" dirty="0" smtClean="0">
                <a:solidFill>
                  <a:schemeClr val="bg2">
                    <a:lumMod val="75000"/>
                  </a:schemeClr>
                </a:solidFill>
                <a:latin typeface="Helvetica Neue Light" charset="0"/>
                <a:sym typeface="Helvetica Neue Light" charset="0"/>
              </a:rPr>
              <a:t>, </a:t>
            </a:r>
            <a:r>
              <a:rPr lang="it-IT" altLang="it-IT" sz="1500" b="1" dirty="0" smtClean="0">
                <a:solidFill>
                  <a:schemeClr val="bg2">
                    <a:lumMod val="75000"/>
                  </a:schemeClr>
                </a:solidFill>
                <a:latin typeface="Helvetica Neue Light" charset="0"/>
                <a:sym typeface="Helvetica Neue Light" charset="0"/>
              </a:rPr>
              <a:t>FF</a:t>
            </a:r>
            <a:r>
              <a:rPr lang="it-IT" altLang="it-IT" sz="1500" dirty="0" smtClean="0">
                <a:solidFill>
                  <a:schemeClr val="bg2">
                    <a:lumMod val="75000"/>
                  </a:schemeClr>
                </a:solidFill>
                <a:latin typeface="Helvetica Neue Light" charset="0"/>
                <a:sym typeface="Helvetica Neue Light" charset="0"/>
              </a:rPr>
              <a:t> </a:t>
            </a:r>
            <a:r>
              <a:rPr lang="it-IT" altLang="it-IT" sz="1500" dirty="0" err="1" smtClean="0">
                <a:solidFill>
                  <a:schemeClr val="bg2">
                    <a:lumMod val="75000"/>
                  </a:schemeClr>
                </a:solidFill>
                <a:latin typeface="Helvetica Neue Light" charset="0"/>
                <a:sym typeface="Helvetica Neue Light" charset="0"/>
              </a:rPr>
              <a:t>fluorescence</a:t>
            </a:r>
            <a:r>
              <a:rPr lang="it-IT" altLang="it-IT" sz="1500" dirty="0" smtClean="0">
                <a:solidFill>
                  <a:schemeClr val="bg2">
                    <a:lumMod val="75000"/>
                  </a:schemeClr>
                </a:solidFill>
                <a:latin typeface="Helvetica Neue Light" charset="0"/>
                <a:sym typeface="Helvetica Neue Light" charset="0"/>
              </a:rPr>
              <a:t> </a:t>
            </a:r>
            <a:r>
              <a:rPr lang="it-IT" altLang="it-IT" sz="1500" dirty="0" err="1" smtClean="0">
                <a:solidFill>
                  <a:schemeClr val="bg2">
                    <a:lumMod val="75000"/>
                  </a:schemeClr>
                </a:solidFill>
                <a:latin typeface="Helvetica Neue Light" charset="0"/>
                <a:sym typeface="Helvetica Neue Light" charset="0"/>
              </a:rPr>
              <a:t>filter</a:t>
            </a:r>
            <a:r>
              <a:rPr lang="it-IT" altLang="it-IT" sz="1500" dirty="0" smtClean="0">
                <a:solidFill>
                  <a:schemeClr val="bg2">
                    <a:lumMod val="75000"/>
                  </a:schemeClr>
                </a:solidFill>
                <a:latin typeface="Helvetica Neue Light" charset="0"/>
                <a:sym typeface="Helvetica Neue Light" charset="0"/>
              </a:rPr>
              <a:t>, </a:t>
            </a:r>
            <a:r>
              <a:rPr lang="it-IT" altLang="it-IT" sz="1500" b="1" dirty="0" smtClean="0">
                <a:solidFill>
                  <a:schemeClr val="bg2">
                    <a:lumMod val="75000"/>
                  </a:schemeClr>
                </a:solidFill>
                <a:latin typeface="Helvetica Neue Light" charset="0"/>
                <a:sym typeface="Helvetica Neue Light" charset="0"/>
              </a:rPr>
              <a:t>EM-CCD</a:t>
            </a:r>
            <a:r>
              <a:rPr lang="it-IT" altLang="it-IT" sz="1500" dirty="0" smtClean="0">
                <a:solidFill>
                  <a:schemeClr val="bg2">
                    <a:lumMod val="75000"/>
                  </a:schemeClr>
                </a:solidFill>
                <a:latin typeface="Helvetica Neue Light" charset="0"/>
                <a:sym typeface="Helvetica Neue Light" charset="0"/>
              </a:rPr>
              <a:t> electron-</a:t>
            </a:r>
            <a:r>
              <a:rPr lang="it-IT" altLang="it-IT" sz="1500" dirty="0" err="1" smtClean="0">
                <a:solidFill>
                  <a:schemeClr val="bg2">
                    <a:lumMod val="75000"/>
                  </a:schemeClr>
                </a:solidFill>
                <a:latin typeface="Helvetica Neue Light" charset="0"/>
                <a:sym typeface="Helvetica Neue Light" charset="0"/>
              </a:rPr>
              <a:t>multiplying</a:t>
            </a:r>
            <a:r>
              <a:rPr lang="it-IT" altLang="it-IT" sz="1500" dirty="0" smtClean="0">
                <a:solidFill>
                  <a:schemeClr val="bg2">
                    <a:lumMod val="75000"/>
                  </a:schemeClr>
                </a:solidFill>
                <a:latin typeface="Helvetica Neue Light" charset="0"/>
                <a:sym typeface="Helvetica Neue Light" charset="0"/>
              </a:rPr>
              <a:t> </a:t>
            </a:r>
            <a:r>
              <a:rPr lang="it-IT" altLang="it-IT" sz="1500" dirty="0" err="1" smtClean="0">
                <a:solidFill>
                  <a:schemeClr val="bg2">
                    <a:lumMod val="75000"/>
                  </a:schemeClr>
                </a:solidFill>
                <a:latin typeface="Helvetica Neue Light" charset="0"/>
                <a:sym typeface="Helvetica Neue Light" charset="0"/>
              </a:rPr>
              <a:t>charge-coupled-device</a:t>
            </a:r>
            <a:r>
              <a:rPr lang="it-IT" altLang="it-IT" sz="1500" dirty="0" smtClean="0">
                <a:solidFill>
                  <a:schemeClr val="bg2">
                    <a:lumMod val="75000"/>
                  </a:schemeClr>
                </a:solidFill>
                <a:latin typeface="Helvetica Neue Light" charset="0"/>
                <a:sym typeface="Helvetica Neue Light" charset="0"/>
              </a:rPr>
              <a:t>. </a:t>
            </a:r>
            <a:endParaRPr lang="it-IT" sz="1500" dirty="0"/>
          </a:p>
        </p:txBody>
      </p:sp>
      <p:sp>
        <p:nvSpPr>
          <p:cNvPr id="17" name="Rettangolo 16"/>
          <p:cNvSpPr/>
          <p:nvPr/>
        </p:nvSpPr>
        <p:spPr>
          <a:xfrm>
            <a:off x="3131840" y="1618424"/>
            <a:ext cx="5610324" cy="1200329"/>
          </a:xfrm>
          <a:prstGeom prst="rect">
            <a:avLst/>
          </a:prstGeom>
        </p:spPr>
        <p:txBody>
          <a:bodyPr wrap="square">
            <a:spAutoFit/>
          </a:bodyPr>
          <a:lstStyle/>
          <a:p>
            <a:pPr algn="r"/>
            <a:r>
              <a:rPr lang="it-IT" dirty="0" smtClean="0">
                <a:solidFill>
                  <a:schemeClr val="bg2">
                    <a:lumMod val="75000"/>
                  </a:schemeClr>
                </a:solidFill>
                <a:latin typeface="Helvetica Neue Light" charset="0"/>
                <a:sym typeface="Helvetica Neue Light" charset="0"/>
              </a:rPr>
              <a:t>Confocal slit detection coupled with digitally scanned light sheet excitation allows</a:t>
            </a:r>
            <a:r>
              <a:rPr lang="ga-IE" dirty="0" smtClean="0">
                <a:solidFill>
                  <a:schemeClr val="bg2">
                    <a:lumMod val="75000"/>
                  </a:schemeClr>
                </a:solidFill>
                <a:latin typeface="Helvetica Neue Light" charset="0"/>
                <a:sym typeface="Helvetica Neue Light" charset="0"/>
              </a:rPr>
              <a:t> for</a:t>
            </a:r>
            <a:r>
              <a:rPr lang="it-IT" dirty="0" smtClean="0">
                <a:solidFill>
                  <a:schemeClr val="bg2">
                    <a:lumMod val="75000"/>
                  </a:schemeClr>
                </a:solidFill>
                <a:latin typeface="Helvetica Neue Light" charset="0"/>
                <a:sym typeface="Helvetica Neue Light" charset="0"/>
              </a:rPr>
              <a:t> removing</a:t>
            </a:r>
            <a:r>
              <a:rPr lang="ga-IE" dirty="0" smtClean="0">
                <a:solidFill>
                  <a:schemeClr val="bg2">
                    <a:lumMod val="75000"/>
                  </a:schemeClr>
                </a:solidFill>
                <a:latin typeface="Helvetica Neue Light" charset="0"/>
                <a:sym typeface="Helvetica Neue Light" charset="0"/>
              </a:rPr>
              <a:t> of</a:t>
            </a:r>
            <a:r>
              <a:rPr lang="it-IT" dirty="0" smtClean="0">
                <a:solidFill>
                  <a:schemeClr val="bg2">
                    <a:lumMod val="75000"/>
                  </a:schemeClr>
                </a:solidFill>
                <a:latin typeface="Helvetica Neue Light" charset="0"/>
                <a:sym typeface="Helvetica Neue Light" charset="0"/>
              </a:rPr>
              <a:t> out-of-focus and scattered light, allowing a 100% contrast increase in cleared specimens.</a:t>
            </a:r>
            <a:endParaRPr lang="it-IT" dirty="0"/>
          </a:p>
        </p:txBody>
      </p:sp>
      <p:sp>
        <p:nvSpPr>
          <p:cNvPr id="5" name="Rettangolo 4"/>
          <p:cNvSpPr/>
          <p:nvPr/>
        </p:nvSpPr>
        <p:spPr>
          <a:xfrm>
            <a:off x="6591351" y="6485975"/>
            <a:ext cx="2544286" cy="307777"/>
          </a:xfrm>
          <a:prstGeom prst="rect">
            <a:avLst/>
          </a:prstGeom>
        </p:spPr>
        <p:txBody>
          <a:bodyPr wrap="none">
            <a:spAutoFit/>
          </a:bodyPr>
          <a:lstStyle/>
          <a:p>
            <a:r>
              <a:rPr lang="it-IT" altLang="it-IT" sz="1400" dirty="0" smtClean="0">
                <a:solidFill>
                  <a:schemeClr val="bg2">
                    <a:lumMod val="75000"/>
                  </a:schemeClr>
                </a:solidFill>
                <a:latin typeface="Helvetica Neue Light" charset="0"/>
                <a:sym typeface="Helvetica Neue Light" charset="0"/>
              </a:rPr>
              <a:t>Silvestri et al., </a:t>
            </a:r>
            <a:r>
              <a:rPr lang="it-IT" altLang="it-IT" sz="1400" dirty="0" err="1" smtClean="0">
                <a:solidFill>
                  <a:schemeClr val="bg2">
                    <a:lumMod val="75000"/>
                  </a:schemeClr>
                </a:solidFill>
                <a:latin typeface="Helvetica Neue Light" charset="0"/>
                <a:sym typeface="Helvetica Neue Light" charset="0"/>
              </a:rPr>
              <a:t>Opt</a:t>
            </a:r>
            <a:r>
              <a:rPr lang="it-IT" altLang="it-IT" sz="1400" dirty="0" smtClean="0">
                <a:solidFill>
                  <a:schemeClr val="bg2">
                    <a:lumMod val="75000"/>
                  </a:schemeClr>
                </a:solidFill>
                <a:latin typeface="Helvetica Neue Light" charset="0"/>
                <a:sym typeface="Helvetica Neue Light" charset="0"/>
              </a:rPr>
              <a:t>. </a:t>
            </a:r>
            <a:r>
              <a:rPr lang="it-IT" altLang="it-IT" sz="1400" dirty="0" err="1" smtClean="0">
                <a:solidFill>
                  <a:schemeClr val="bg2">
                    <a:lumMod val="75000"/>
                  </a:schemeClr>
                </a:solidFill>
                <a:latin typeface="Helvetica Neue Light" charset="0"/>
                <a:sym typeface="Helvetica Neue Light" charset="0"/>
              </a:rPr>
              <a:t>Exp</a:t>
            </a:r>
            <a:r>
              <a:rPr lang="it-IT" altLang="it-IT" sz="1400" dirty="0" smtClean="0">
                <a:solidFill>
                  <a:schemeClr val="bg2">
                    <a:lumMod val="75000"/>
                  </a:schemeClr>
                </a:solidFill>
                <a:latin typeface="Helvetica Neue Light" charset="0"/>
                <a:sym typeface="Helvetica Neue Light" charset="0"/>
              </a:rPr>
              <a:t>. 2012</a:t>
            </a:r>
            <a:endParaRPr lang="it-IT" sz="1400" dirty="0"/>
          </a:p>
        </p:txBody>
      </p:sp>
    </p:spTree>
    <p:extLst>
      <p:ext uri="{BB962C8B-B14F-4D97-AF65-F5344CB8AC3E}">
        <p14:creationId xmlns:p14="http://schemas.microsoft.com/office/powerpoint/2010/main" val="319633890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Chemical</a:t>
            </a:r>
            <a:r>
              <a:rPr lang="it-IT" dirty="0" smtClean="0"/>
              <a:t> clearing of the brain</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sp>
        <p:nvSpPr>
          <p:cNvPr id="30" name="Rettangolo 29"/>
          <p:cNvSpPr/>
          <p:nvPr/>
        </p:nvSpPr>
        <p:spPr>
          <a:xfrm>
            <a:off x="9598" y="3568652"/>
            <a:ext cx="5646101" cy="3046988"/>
          </a:xfrm>
          <a:prstGeom prst="rect">
            <a:avLst/>
          </a:prstGeom>
        </p:spPr>
        <p:txBody>
          <a:bodyPr wrap="square">
            <a:spAutoFit/>
          </a:bodyPr>
          <a:lstStyle/>
          <a:p>
            <a:pPr marL="285750" indent="-285750">
              <a:lnSpc>
                <a:spcPct val="150000"/>
              </a:lnSpc>
              <a:buFont typeface="Arial" panose="020B0604020202020204" pitchFamily="34" charset="0"/>
              <a:buChar char="•"/>
            </a:pPr>
            <a:r>
              <a:rPr lang="it-IT" sz="1600" dirty="0" smtClean="0">
                <a:solidFill>
                  <a:schemeClr val="bg2">
                    <a:lumMod val="75000"/>
                  </a:schemeClr>
                </a:solidFill>
                <a:latin typeface="Helvetica Neue Light" charset="0"/>
                <a:sym typeface="Helvetica Neue Light" charset="0"/>
              </a:rPr>
              <a:t>M</a:t>
            </a:r>
            <a:r>
              <a:rPr lang="ga-IE" sz="1600" dirty="0" smtClean="0">
                <a:solidFill>
                  <a:schemeClr val="bg2">
                    <a:lumMod val="75000"/>
                  </a:schemeClr>
                </a:solidFill>
                <a:latin typeface="Helvetica Neue Light" charset="0"/>
                <a:sym typeface="Helvetica Neue Light" charset="0"/>
              </a:rPr>
              <a:t>ice</a:t>
            </a:r>
            <a:r>
              <a:rPr lang="it-IT" sz="1600" dirty="0" smtClean="0">
                <a:solidFill>
                  <a:schemeClr val="bg2">
                    <a:lumMod val="75000"/>
                  </a:schemeClr>
                </a:solidFill>
                <a:latin typeface="Helvetica Neue Light" charset="0"/>
                <a:sym typeface="Helvetica Neue Light" charset="0"/>
              </a:rPr>
              <a:t> are transcardially perfused with phosphate-buffered saline (PBS) solution followed by 4% paraformaldehyde (PFA)</a:t>
            </a:r>
            <a:endParaRPr lang="ga-IE" sz="1600" dirty="0" smtClean="0">
              <a:solidFill>
                <a:schemeClr val="bg2">
                  <a:lumMod val="75000"/>
                </a:schemeClr>
              </a:solidFill>
              <a:latin typeface="Helvetica Neue Light" charset="0"/>
              <a:sym typeface="Helvetica Neue Light" charset="0"/>
            </a:endParaRPr>
          </a:p>
          <a:p>
            <a:pPr marL="285750" indent="-285750">
              <a:lnSpc>
                <a:spcPct val="150000"/>
              </a:lnSpc>
              <a:buFont typeface="Arial" panose="020B0604020202020204" pitchFamily="34" charset="0"/>
              <a:buChar char="•"/>
            </a:pPr>
            <a:r>
              <a:rPr lang="ga-IE" sz="1600" dirty="0">
                <a:solidFill>
                  <a:schemeClr val="bg2">
                    <a:lumMod val="75000"/>
                  </a:schemeClr>
                </a:solidFill>
                <a:latin typeface="Helvetica Neue Light" charset="0"/>
                <a:sym typeface="Helvetica Neue Light" charset="0"/>
              </a:rPr>
              <a:t>B</a:t>
            </a:r>
            <a:r>
              <a:rPr lang="it-IT" sz="1600" dirty="0" smtClean="0">
                <a:solidFill>
                  <a:schemeClr val="bg2">
                    <a:lumMod val="75000"/>
                  </a:schemeClr>
                </a:solidFill>
                <a:latin typeface="Helvetica Neue Light" charset="0"/>
                <a:sym typeface="Helvetica Neue Light" charset="0"/>
              </a:rPr>
              <a:t>rains are removed from skull, postfixed overnight in PFA and stored in PBS</a:t>
            </a:r>
            <a:endParaRPr lang="ga-IE" sz="1600" dirty="0" smtClean="0">
              <a:solidFill>
                <a:schemeClr val="bg2">
                  <a:lumMod val="75000"/>
                </a:schemeClr>
              </a:solidFill>
              <a:latin typeface="Helvetica Neue Light" charset="0"/>
              <a:sym typeface="Helvetica Neue Light" charset="0"/>
            </a:endParaRPr>
          </a:p>
          <a:p>
            <a:pPr marL="285750" indent="-285750">
              <a:lnSpc>
                <a:spcPct val="150000"/>
              </a:lnSpc>
              <a:buFont typeface="Arial" panose="020B0604020202020204" pitchFamily="34" charset="0"/>
              <a:buChar char="•"/>
            </a:pPr>
            <a:r>
              <a:rPr lang="it-IT" sz="1600" dirty="0" smtClean="0">
                <a:solidFill>
                  <a:schemeClr val="bg2">
                    <a:lumMod val="75000"/>
                  </a:schemeClr>
                </a:solidFill>
                <a:latin typeface="Helvetica Neue Light" charset="0"/>
                <a:sym typeface="Helvetica Neue Light" charset="0"/>
              </a:rPr>
              <a:t>Samples are dehydrated in a graded series of tetrahydrofuran</a:t>
            </a:r>
            <a:r>
              <a:rPr lang="it-IT" sz="1600" dirty="0">
                <a:solidFill>
                  <a:schemeClr val="bg2">
                    <a:lumMod val="75000"/>
                  </a:schemeClr>
                </a:solidFill>
                <a:latin typeface="Helvetica Neue Light" charset="0"/>
                <a:sym typeface="Helvetica Neue Light" charset="0"/>
              </a:rPr>
              <a:t> </a:t>
            </a:r>
            <a:r>
              <a:rPr lang="it-IT" sz="1600" dirty="0" smtClean="0">
                <a:solidFill>
                  <a:schemeClr val="bg2">
                    <a:lumMod val="75000"/>
                  </a:schemeClr>
                </a:solidFill>
                <a:latin typeface="Helvetica Neue Light" charset="0"/>
                <a:sym typeface="Helvetica Neue Light" charset="0"/>
              </a:rPr>
              <a:t>(THF) in PBS and finally immersed in dibenzyl ether (DBE), an index-matching organic solvent.</a:t>
            </a:r>
            <a:endParaRPr lang="it-IT" sz="1600" dirty="0"/>
          </a:p>
        </p:txBody>
      </p:sp>
      <p:grpSp>
        <p:nvGrpSpPr>
          <p:cNvPr id="4" name="Group 3"/>
          <p:cNvGrpSpPr/>
          <p:nvPr/>
        </p:nvGrpSpPr>
        <p:grpSpPr>
          <a:xfrm>
            <a:off x="5636898" y="2020827"/>
            <a:ext cx="3255582" cy="3909015"/>
            <a:chOff x="5310644" y="2020827"/>
            <a:chExt cx="3255582" cy="3909015"/>
          </a:xfrm>
        </p:grpSpPr>
        <p:sp>
          <p:nvSpPr>
            <p:cNvPr id="14" name="TextBox 84"/>
            <p:cNvSpPr txBox="1"/>
            <p:nvPr/>
          </p:nvSpPr>
          <p:spPr>
            <a:xfrm>
              <a:off x="7850958" y="2715360"/>
              <a:ext cx="699230" cy="400110"/>
            </a:xfrm>
            <a:prstGeom prst="rect">
              <a:avLst/>
            </a:prstGeom>
            <a:noFill/>
          </p:spPr>
          <p:txBody>
            <a:bodyPr wrap="none" rtlCol="0">
              <a:spAutoFit/>
            </a:bodyPr>
            <a:lstStyle/>
            <a:p>
              <a:r>
                <a:rPr lang="it-IT" sz="2000" dirty="0" smtClean="0">
                  <a:solidFill>
                    <a:schemeClr val="tx1">
                      <a:lumMod val="65000"/>
                      <a:lumOff val="35000"/>
                    </a:schemeClr>
                  </a:solidFill>
                  <a:cs typeface="Arial" pitchFamily="34" charset="0"/>
                </a:rPr>
                <a:t>PBS</a:t>
              </a:r>
              <a:endParaRPr lang="it-IT" sz="2000" dirty="0">
                <a:solidFill>
                  <a:schemeClr val="tx1">
                    <a:lumMod val="65000"/>
                    <a:lumOff val="35000"/>
                  </a:schemeClr>
                </a:solidFill>
                <a:cs typeface="Arial" pitchFamily="34" charset="0"/>
              </a:endParaRPr>
            </a:p>
          </p:txBody>
        </p:sp>
        <p:sp>
          <p:nvSpPr>
            <p:cNvPr id="17" name="TextBox 85"/>
            <p:cNvSpPr txBox="1"/>
            <p:nvPr/>
          </p:nvSpPr>
          <p:spPr>
            <a:xfrm>
              <a:off x="7852569" y="4833675"/>
              <a:ext cx="713657" cy="400110"/>
            </a:xfrm>
            <a:prstGeom prst="rect">
              <a:avLst/>
            </a:prstGeom>
            <a:noFill/>
          </p:spPr>
          <p:txBody>
            <a:bodyPr wrap="none" rtlCol="0">
              <a:spAutoFit/>
            </a:bodyPr>
            <a:lstStyle/>
            <a:p>
              <a:r>
                <a:rPr lang="it-IT" sz="2000" dirty="0" smtClean="0">
                  <a:solidFill>
                    <a:schemeClr val="tx1">
                      <a:lumMod val="65000"/>
                      <a:lumOff val="35000"/>
                    </a:schemeClr>
                  </a:solidFill>
                  <a:cs typeface="Arial" pitchFamily="34" charset="0"/>
                </a:rPr>
                <a:t>DBE</a:t>
              </a:r>
              <a:endParaRPr lang="it-IT" sz="2000" dirty="0">
                <a:solidFill>
                  <a:schemeClr val="tx1">
                    <a:lumMod val="65000"/>
                    <a:lumOff val="35000"/>
                  </a:schemeClr>
                </a:solidFill>
                <a:cs typeface="Arial" pitchFamily="34" charset="0"/>
              </a:endParaRPr>
            </a:p>
          </p:txBody>
        </p:sp>
        <p:pic>
          <p:nvPicPr>
            <p:cNvPr id="18" name="Immagin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0644" y="2020827"/>
              <a:ext cx="2438400" cy="1789176"/>
            </a:xfrm>
            <a:prstGeom prst="rect">
              <a:avLst/>
            </a:prstGeom>
          </p:spPr>
        </p:pic>
        <p:pic>
          <p:nvPicPr>
            <p:cNvPr id="19" name="Immagin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0644" y="4137618"/>
              <a:ext cx="2438400" cy="1792224"/>
            </a:xfrm>
            <a:prstGeom prst="rect">
              <a:avLst/>
            </a:prstGeom>
          </p:spPr>
        </p:pic>
      </p:grpSp>
      <p:pic>
        <p:nvPicPr>
          <p:cNvPr id="5" name="Immagin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808" y="1313868"/>
            <a:ext cx="4337431" cy="2561369"/>
          </a:xfrm>
          <a:prstGeom prst="rect">
            <a:avLst/>
          </a:prstGeom>
        </p:spPr>
      </p:pic>
      <p:sp>
        <p:nvSpPr>
          <p:cNvPr id="20" name="Rettangolo 19"/>
          <p:cNvSpPr/>
          <p:nvPr/>
        </p:nvSpPr>
        <p:spPr>
          <a:xfrm>
            <a:off x="6489106" y="6274426"/>
            <a:ext cx="2654894" cy="523220"/>
          </a:xfrm>
          <a:prstGeom prst="rect">
            <a:avLst/>
          </a:prstGeom>
        </p:spPr>
        <p:txBody>
          <a:bodyPr wrap="none">
            <a:spAutoFit/>
          </a:bodyPr>
          <a:lstStyle/>
          <a:p>
            <a:r>
              <a:rPr lang="it-IT" altLang="it-IT" sz="1400" dirty="0" smtClean="0">
                <a:solidFill>
                  <a:schemeClr val="bg2">
                    <a:lumMod val="75000"/>
                  </a:schemeClr>
                </a:solidFill>
                <a:latin typeface="Helvetica Neue Light" charset="0"/>
                <a:sym typeface="Helvetica Neue Light" charset="0"/>
              </a:rPr>
              <a:t>Becker et al., </a:t>
            </a:r>
            <a:r>
              <a:rPr lang="it-IT" altLang="it-IT" sz="1400" dirty="0" err="1" smtClean="0">
                <a:solidFill>
                  <a:schemeClr val="bg2">
                    <a:lumMod val="75000"/>
                  </a:schemeClr>
                </a:solidFill>
                <a:latin typeface="Helvetica Neue Light" charset="0"/>
                <a:sym typeface="Helvetica Neue Light" charset="0"/>
              </a:rPr>
              <a:t>PLoS</a:t>
            </a:r>
            <a:r>
              <a:rPr lang="it-IT" altLang="it-IT" sz="1400" dirty="0" smtClean="0">
                <a:solidFill>
                  <a:schemeClr val="bg2">
                    <a:lumMod val="75000"/>
                  </a:schemeClr>
                </a:solidFill>
                <a:latin typeface="Helvetica Neue Light" charset="0"/>
                <a:sym typeface="Helvetica Neue Light" charset="0"/>
              </a:rPr>
              <a:t> ONE 2012</a:t>
            </a:r>
          </a:p>
          <a:p>
            <a:r>
              <a:rPr lang="it-IT" sz="1400" dirty="0" smtClean="0">
                <a:solidFill>
                  <a:schemeClr val="bg2">
                    <a:lumMod val="75000"/>
                  </a:schemeClr>
                </a:solidFill>
                <a:latin typeface="Helvetica Neue Light" charset="0"/>
                <a:sym typeface="Helvetica Neue Light" charset="0"/>
              </a:rPr>
              <a:t>Silvestri et al., </a:t>
            </a:r>
            <a:r>
              <a:rPr lang="it-IT" sz="1400" dirty="0" err="1" smtClean="0">
                <a:solidFill>
                  <a:schemeClr val="bg2">
                    <a:lumMod val="75000"/>
                  </a:schemeClr>
                </a:solidFill>
                <a:latin typeface="Helvetica Neue Light" charset="0"/>
                <a:sym typeface="Helvetica Neue Light" charset="0"/>
              </a:rPr>
              <a:t>JoVE</a:t>
            </a:r>
            <a:r>
              <a:rPr lang="it-IT" sz="1400" dirty="0" smtClean="0">
                <a:solidFill>
                  <a:schemeClr val="bg2">
                    <a:lumMod val="75000"/>
                  </a:schemeClr>
                </a:solidFill>
                <a:latin typeface="Helvetica Neue Light" charset="0"/>
                <a:sym typeface="Helvetica Neue Light" charset="0"/>
              </a:rPr>
              <a:t> 2013</a:t>
            </a:r>
            <a:endParaRPr lang="it-IT" sz="1400" dirty="0"/>
          </a:p>
        </p:txBody>
      </p:sp>
    </p:spTree>
    <p:extLst>
      <p:ext uri="{BB962C8B-B14F-4D97-AF65-F5344CB8AC3E}">
        <p14:creationId xmlns:p14="http://schemas.microsoft.com/office/powerpoint/2010/main" val="403176161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Automatic 3D cell </a:t>
            </a:r>
            <a:r>
              <a:rPr lang="it-IT" dirty="0" smtClean="0"/>
              <a:t>locali</a:t>
            </a:r>
            <a:r>
              <a:rPr lang="ga-IE" dirty="0" smtClean="0"/>
              <a:t>s</a:t>
            </a:r>
            <a:r>
              <a:rPr lang="it-IT" dirty="0" smtClean="0"/>
              <a:t>ation </a:t>
            </a:r>
            <a:r>
              <a:rPr lang="it-IT" dirty="0" smtClean="0"/>
              <a:t>challenges</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53916"/>
          </a:xfrm>
          <a:prstGeom prst="rect">
            <a:avLst/>
          </a:prstGeom>
        </p:spPr>
        <p:txBody>
          <a:bodyPr wrap="square">
            <a:spAutoFit/>
          </a:bodyPr>
          <a:lstStyle/>
          <a:p>
            <a:r>
              <a:rPr lang="en-US" sz="1050" b="1" dirty="0" smtClean="0">
                <a:solidFill>
                  <a:schemeClr val="tx1">
                    <a:lumMod val="65000"/>
                    <a:lumOff val="35000"/>
                  </a:schemeClr>
                </a:solidFill>
              </a:rPr>
              <a:t>Focus on Microscopy 2015 </a:t>
            </a:r>
            <a:r>
              <a:rPr lang="en-US" sz="1050" dirty="0" smtClean="0">
                <a:solidFill>
                  <a:schemeClr val="tx1">
                    <a:lumMod val="65000"/>
                    <a:lumOff val="35000"/>
                  </a:schemeClr>
                </a:solidFill>
              </a:rPr>
              <a:t>–</a:t>
            </a:r>
            <a:r>
              <a:rPr lang="en-US" sz="1050" b="1" dirty="0" smtClean="0">
                <a:solidFill>
                  <a:schemeClr val="tx1">
                    <a:lumMod val="65000"/>
                    <a:lumOff val="35000"/>
                  </a:schemeClr>
                </a:solidFill>
              </a:rPr>
              <a:t> </a:t>
            </a:r>
            <a:r>
              <a:rPr lang="en-US" sz="1050" dirty="0" err="1" smtClean="0">
                <a:solidFill>
                  <a:schemeClr val="tx1">
                    <a:lumMod val="65000"/>
                    <a:lumOff val="35000"/>
                  </a:schemeClr>
                </a:solidFill>
              </a:rPr>
              <a:t>Göttingen</a:t>
            </a:r>
            <a:r>
              <a:rPr lang="en-US" sz="1050" dirty="0" smtClean="0">
                <a:solidFill>
                  <a:schemeClr val="tx1">
                    <a:lumMod val="65000"/>
                    <a:lumOff val="35000"/>
                  </a:schemeClr>
                </a:solidFill>
              </a:rPr>
              <a:t>, Germany, April 1</a:t>
            </a:r>
            <a:r>
              <a:rPr lang="en-US" sz="1050" baseline="30000" dirty="0" smtClean="0">
                <a:solidFill>
                  <a:schemeClr val="tx1">
                    <a:lumMod val="65000"/>
                    <a:lumOff val="35000"/>
                  </a:schemeClr>
                </a:solidFill>
              </a:rPr>
              <a:t>st</a:t>
            </a:r>
            <a:r>
              <a:rPr lang="en-US" sz="1050" dirty="0" smtClean="0">
                <a:solidFill>
                  <a:schemeClr val="tx1">
                    <a:lumMod val="65000"/>
                    <a:lumOff val="35000"/>
                  </a:schemeClr>
                </a:solidFill>
              </a:rPr>
              <a:t>, 2015</a:t>
            </a:r>
            <a:endParaRPr lang="it-IT" sz="1050" dirty="0">
              <a:solidFill>
                <a:schemeClr val="tx1">
                  <a:lumMod val="65000"/>
                  <a:lumOff val="35000"/>
                </a:schemeClr>
              </a:solidFill>
            </a:endParaRPr>
          </a:p>
        </p:txBody>
      </p:sp>
      <p:sp>
        <p:nvSpPr>
          <p:cNvPr id="30" name="Rettangolo 29"/>
          <p:cNvSpPr/>
          <p:nvPr/>
        </p:nvSpPr>
        <p:spPr>
          <a:xfrm>
            <a:off x="2915816" y="1662858"/>
            <a:ext cx="3633254" cy="400110"/>
          </a:xfrm>
          <a:prstGeom prst="rect">
            <a:avLst/>
          </a:prstGeom>
        </p:spPr>
        <p:txBody>
          <a:bodyPr wrap="square">
            <a:spAutoFit/>
          </a:bodyPr>
          <a:lstStyle/>
          <a:p>
            <a:r>
              <a:rPr lang="it-IT" sz="2000" dirty="0" err="1" smtClean="0">
                <a:solidFill>
                  <a:schemeClr val="bg2">
                    <a:lumMod val="75000"/>
                  </a:schemeClr>
                </a:solidFill>
                <a:latin typeface="Helvetica Neue Light" charset="0"/>
                <a:sym typeface="Helvetica Neue Light" charset="0"/>
              </a:rPr>
              <a:t>Very</a:t>
            </a:r>
            <a:r>
              <a:rPr lang="it-IT" sz="2000" dirty="0" smtClean="0">
                <a:solidFill>
                  <a:schemeClr val="bg2">
                    <a:lumMod val="75000"/>
                  </a:schemeClr>
                </a:solidFill>
                <a:latin typeface="Helvetica Neue Light" charset="0"/>
                <a:sym typeface="Helvetica Neue Light" charset="0"/>
              </a:rPr>
              <a:t> large </a:t>
            </a:r>
            <a:r>
              <a:rPr lang="it-IT" sz="2000" dirty="0" err="1" smtClean="0">
                <a:solidFill>
                  <a:schemeClr val="bg2">
                    <a:lumMod val="75000"/>
                  </a:schemeClr>
                </a:solidFill>
                <a:latin typeface="Helvetica Neue Light" charset="0"/>
                <a:sym typeface="Helvetica Neue Light" charset="0"/>
              </a:rPr>
              <a:t>samples</a:t>
            </a:r>
            <a:r>
              <a:rPr lang="it-IT" sz="2000" dirty="0" smtClean="0">
                <a:solidFill>
                  <a:schemeClr val="bg2">
                    <a:lumMod val="75000"/>
                  </a:schemeClr>
                </a:solidFill>
                <a:latin typeface="Helvetica Neue Light" charset="0"/>
                <a:sym typeface="Helvetica Neue Light" charset="0"/>
              </a:rPr>
              <a:t> (cm-</a:t>
            </a:r>
            <a:r>
              <a:rPr lang="it-IT" sz="2000" dirty="0" err="1" smtClean="0">
                <a:solidFill>
                  <a:schemeClr val="bg2">
                    <a:lumMod val="75000"/>
                  </a:schemeClr>
                </a:solidFill>
                <a:latin typeface="Helvetica Neue Light" charset="0"/>
                <a:sym typeface="Helvetica Neue Light" charset="0"/>
              </a:rPr>
              <a:t>sized</a:t>
            </a:r>
            <a:r>
              <a:rPr lang="it-IT" sz="2000" dirty="0" smtClean="0">
                <a:solidFill>
                  <a:schemeClr val="bg2">
                    <a:lumMod val="75000"/>
                  </a:schemeClr>
                </a:solidFill>
                <a:latin typeface="Helvetica Neue Light" charset="0"/>
                <a:sym typeface="Helvetica Neue Light" charset="0"/>
              </a:rPr>
              <a:t>)</a:t>
            </a:r>
          </a:p>
        </p:txBody>
      </p:sp>
      <p:sp>
        <p:nvSpPr>
          <p:cNvPr id="14" name="Rettangolo 13"/>
          <p:cNvSpPr/>
          <p:nvPr/>
        </p:nvSpPr>
        <p:spPr>
          <a:xfrm>
            <a:off x="665228" y="2709804"/>
            <a:ext cx="3042676" cy="707886"/>
          </a:xfrm>
          <a:prstGeom prst="rect">
            <a:avLst/>
          </a:prstGeom>
        </p:spPr>
        <p:txBody>
          <a:bodyPr wrap="square">
            <a:spAutoFit/>
          </a:bodyPr>
          <a:lstStyle/>
          <a:p>
            <a:pPr algn="ctr"/>
            <a:r>
              <a:rPr lang="it-IT" sz="2000" dirty="0" smtClean="0">
                <a:solidFill>
                  <a:schemeClr val="bg2">
                    <a:lumMod val="75000"/>
                  </a:schemeClr>
                </a:solidFill>
                <a:latin typeface="Helvetica Neue Light" charset="0"/>
                <a:sym typeface="Helvetica Neue Light" charset="0"/>
              </a:rPr>
              <a:t>Large variability </a:t>
            </a:r>
            <a:r>
              <a:rPr lang="ga-IE" sz="2000" dirty="0" smtClean="0">
                <a:solidFill>
                  <a:schemeClr val="bg2">
                    <a:lumMod val="75000"/>
                  </a:schemeClr>
                </a:solidFill>
                <a:latin typeface="Helvetica Neue Light" charset="0"/>
                <a:sym typeface="Helvetica Neue Light" charset="0"/>
              </a:rPr>
              <a:t>in</a:t>
            </a:r>
            <a:r>
              <a:rPr lang="it-IT" sz="2000" dirty="0" smtClean="0">
                <a:solidFill>
                  <a:schemeClr val="bg2">
                    <a:lumMod val="75000"/>
                  </a:schemeClr>
                </a:solidFill>
                <a:latin typeface="Helvetica Neue Light" charset="0"/>
                <a:sym typeface="Helvetica Neue Light" charset="0"/>
              </a:rPr>
              <a:t> </a:t>
            </a:r>
            <a:r>
              <a:rPr lang="it-IT" sz="2000" dirty="0" smtClean="0">
                <a:solidFill>
                  <a:schemeClr val="bg2">
                    <a:lumMod val="75000"/>
                  </a:schemeClr>
                </a:solidFill>
                <a:latin typeface="Helvetica Neue Light" charset="0"/>
                <a:sym typeface="Helvetica Neue Light" charset="0"/>
              </a:rPr>
              <a:t>contrast in different areas</a:t>
            </a:r>
          </a:p>
        </p:txBody>
      </p:sp>
      <p:sp>
        <p:nvSpPr>
          <p:cNvPr id="17" name="Rettangolo 16"/>
          <p:cNvSpPr/>
          <p:nvPr/>
        </p:nvSpPr>
        <p:spPr>
          <a:xfrm>
            <a:off x="5288930" y="2863692"/>
            <a:ext cx="3168352" cy="400110"/>
          </a:xfrm>
          <a:prstGeom prst="rect">
            <a:avLst/>
          </a:prstGeom>
        </p:spPr>
        <p:txBody>
          <a:bodyPr wrap="square">
            <a:spAutoFit/>
          </a:bodyPr>
          <a:lstStyle/>
          <a:p>
            <a:pPr algn="ctr"/>
            <a:r>
              <a:rPr lang="it-IT" sz="2000" dirty="0" smtClean="0">
                <a:solidFill>
                  <a:schemeClr val="bg2">
                    <a:lumMod val="75000"/>
                  </a:schemeClr>
                </a:solidFill>
                <a:latin typeface="Helvetica Neue Light" charset="0"/>
                <a:sym typeface="Helvetica Neue Light" charset="0"/>
              </a:rPr>
              <a:t>TB-</a:t>
            </a:r>
            <a:r>
              <a:rPr lang="it-IT" sz="2000" dirty="0" err="1" smtClean="0">
                <a:solidFill>
                  <a:schemeClr val="bg2">
                    <a:lumMod val="75000"/>
                  </a:schemeClr>
                </a:solidFill>
                <a:latin typeface="Helvetica Neue Light" charset="0"/>
                <a:sym typeface="Helvetica Neue Light" charset="0"/>
              </a:rPr>
              <a:t>sized</a:t>
            </a:r>
            <a:r>
              <a:rPr lang="it-IT" sz="2000" dirty="0" smtClean="0">
                <a:solidFill>
                  <a:schemeClr val="bg2">
                    <a:lumMod val="75000"/>
                  </a:schemeClr>
                </a:solidFill>
                <a:latin typeface="Helvetica Neue Light" charset="0"/>
                <a:sym typeface="Helvetica Neue Light" charset="0"/>
              </a:rPr>
              <a:t> </a:t>
            </a:r>
            <a:r>
              <a:rPr lang="it-IT" sz="2000" dirty="0" err="1" smtClean="0">
                <a:solidFill>
                  <a:schemeClr val="bg2">
                    <a:lumMod val="75000"/>
                  </a:schemeClr>
                </a:solidFill>
                <a:latin typeface="Helvetica Neue Light" charset="0"/>
                <a:sym typeface="Helvetica Neue Light" charset="0"/>
              </a:rPr>
              <a:t>datasets</a:t>
            </a:r>
            <a:endParaRPr lang="it-IT" sz="2000" dirty="0" smtClean="0">
              <a:solidFill>
                <a:schemeClr val="bg2">
                  <a:lumMod val="75000"/>
                </a:schemeClr>
              </a:solidFill>
              <a:latin typeface="Helvetica Neue Light" charset="0"/>
              <a:sym typeface="Helvetica Neue Light" charset="0"/>
            </a:endParaRPr>
          </a:p>
        </p:txBody>
      </p:sp>
      <p:sp>
        <p:nvSpPr>
          <p:cNvPr id="18" name="Rettangolo 17"/>
          <p:cNvSpPr/>
          <p:nvPr/>
        </p:nvSpPr>
        <p:spPr>
          <a:xfrm>
            <a:off x="401836" y="4231582"/>
            <a:ext cx="3888432" cy="1754326"/>
          </a:xfrm>
          <a:prstGeom prst="rect">
            <a:avLst/>
          </a:prstGeom>
        </p:spPr>
        <p:txBody>
          <a:bodyPr wrap="square">
            <a:spAutoFit/>
          </a:bodyPr>
          <a:lstStyle/>
          <a:p>
            <a:pPr algn="ctr">
              <a:lnSpc>
                <a:spcPct val="150000"/>
              </a:lnSpc>
            </a:pPr>
            <a:r>
              <a:rPr lang="it-IT" dirty="0" smtClean="0">
                <a:solidFill>
                  <a:schemeClr val="bg2">
                    <a:lumMod val="75000"/>
                  </a:schemeClr>
                </a:solidFill>
                <a:latin typeface="Helvetica Neue Light" charset="0"/>
                <a:sym typeface="Helvetica Neue Light" charset="0"/>
              </a:rPr>
              <a:t>Naïve methods (as thresholding or clustering) are poorly effective</a:t>
            </a:r>
            <a:r>
              <a:rPr lang="it-IT" dirty="0">
                <a:solidFill>
                  <a:schemeClr val="bg2">
                    <a:lumMod val="75000"/>
                  </a:schemeClr>
                </a:solidFill>
                <a:latin typeface="Helvetica Neue Light" charset="0"/>
                <a:sym typeface="Helvetica Neue Light" charset="0"/>
              </a:rPr>
              <a:t> </a:t>
            </a:r>
            <a:r>
              <a:rPr lang="it-IT" dirty="0" smtClean="0">
                <a:solidFill>
                  <a:schemeClr val="bg2">
                    <a:lumMod val="75000"/>
                  </a:schemeClr>
                </a:solidFill>
                <a:latin typeface="Helvetica Neue Light" charset="0"/>
                <a:sym typeface="Helvetica Neue Light" charset="0"/>
              </a:rPr>
              <a:t>as usually depend</a:t>
            </a:r>
            <a:r>
              <a:rPr lang="ga-IE" dirty="0" smtClean="0">
                <a:solidFill>
                  <a:schemeClr val="bg2">
                    <a:lumMod val="75000"/>
                  </a:schemeClr>
                </a:solidFill>
                <a:latin typeface="Helvetica Neue Light" charset="0"/>
                <a:sym typeface="Helvetica Neue Light" charset="0"/>
              </a:rPr>
              <a:t>ing</a:t>
            </a:r>
            <a:r>
              <a:rPr lang="it-IT" dirty="0" smtClean="0">
                <a:solidFill>
                  <a:schemeClr val="bg2">
                    <a:lumMod val="75000"/>
                  </a:schemeClr>
                </a:solidFill>
                <a:latin typeface="Helvetica Neue Light" charset="0"/>
                <a:sym typeface="Helvetica Neue Light" charset="0"/>
              </a:rPr>
              <a:t> on sensitive parameters</a:t>
            </a:r>
          </a:p>
        </p:txBody>
      </p:sp>
      <p:cxnSp>
        <p:nvCxnSpPr>
          <p:cNvPr id="6" name="Connettore 2 5"/>
          <p:cNvCxnSpPr>
            <a:stCxn id="30" idx="2"/>
            <a:endCxn id="14" idx="0"/>
          </p:cNvCxnSpPr>
          <p:nvPr/>
        </p:nvCxnSpPr>
        <p:spPr bwMode="auto">
          <a:xfrm flipH="1">
            <a:off x="2186566" y="2062968"/>
            <a:ext cx="2545877" cy="646836"/>
          </a:xfrm>
          <a:prstGeom prst="straightConnector1">
            <a:avLst/>
          </a:prstGeom>
          <a:solidFill>
            <a:srgbClr val="BFBFBF"/>
          </a:solidFill>
          <a:ln w="38100" cap="flat" cmpd="sng" algn="ctr">
            <a:solidFill>
              <a:schemeClr val="accent5">
                <a:lumMod val="75000"/>
              </a:schemeClr>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onnettore 2 18"/>
          <p:cNvCxnSpPr>
            <a:stCxn id="30" idx="2"/>
            <a:endCxn id="17" idx="0"/>
          </p:cNvCxnSpPr>
          <p:nvPr/>
        </p:nvCxnSpPr>
        <p:spPr bwMode="auto">
          <a:xfrm>
            <a:off x="4732443" y="2062968"/>
            <a:ext cx="2140663" cy="800724"/>
          </a:xfrm>
          <a:prstGeom prst="straightConnector1">
            <a:avLst/>
          </a:prstGeom>
          <a:solidFill>
            <a:srgbClr val="BFBFBF"/>
          </a:solidFill>
          <a:ln w="38100" cap="flat" cmpd="sng" algn="ctr">
            <a:solidFill>
              <a:schemeClr val="accent5">
                <a:lumMod val="75000"/>
              </a:schemeClr>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ttangolo 21"/>
          <p:cNvSpPr/>
          <p:nvPr/>
        </p:nvSpPr>
        <p:spPr>
          <a:xfrm>
            <a:off x="5004048" y="4231582"/>
            <a:ext cx="3738116" cy="2118529"/>
          </a:xfrm>
          <a:prstGeom prst="rect">
            <a:avLst/>
          </a:prstGeom>
        </p:spPr>
        <p:txBody>
          <a:bodyPr wrap="square">
            <a:spAutoFit/>
          </a:bodyPr>
          <a:lstStyle/>
          <a:p>
            <a:pPr algn="ctr">
              <a:lnSpc>
                <a:spcPct val="150000"/>
              </a:lnSpc>
            </a:pPr>
            <a:r>
              <a:rPr lang="it-IT" dirty="0" smtClean="0">
                <a:solidFill>
                  <a:schemeClr val="bg2">
                    <a:lumMod val="75000"/>
                  </a:schemeClr>
                </a:solidFill>
                <a:latin typeface="Helvetica Neue Light" charset="0"/>
                <a:sym typeface="Helvetica Neue Light" charset="0"/>
              </a:rPr>
              <a:t>Advanced methods</a:t>
            </a:r>
            <a:r>
              <a:rPr lang="it-IT" dirty="0">
                <a:solidFill>
                  <a:schemeClr val="bg2">
                    <a:lumMod val="75000"/>
                  </a:schemeClr>
                </a:solidFill>
                <a:latin typeface="Helvetica Neue Light" charset="0"/>
                <a:sym typeface="Helvetica Neue Light" charset="0"/>
              </a:rPr>
              <a:t> </a:t>
            </a:r>
            <a:r>
              <a:rPr lang="it-IT" dirty="0" smtClean="0">
                <a:solidFill>
                  <a:schemeClr val="bg2">
                    <a:lumMod val="75000"/>
                  </a:schemeClr>
                </a:solidFill>
                <a:latin typeface="Helvetica Neue Light" charset="0"/>
                <a:sym typeface="Helvetica Neue Light" charset="0"/>
              </a:rPr>
              <a:t>usually require the calculation of multiple features per each image voxel, leading to a data multiplication</a:t>
            </a:r>
            <a:r>
              <a:rPr lang="it-IT" dirty="0">
                <a:solidFill>
                  <a:schemeClr val="bg2">
                    <a:lumMod val="75000"/>
                  </a:schemeClr>
                </a:solidFill>
                <a:latin typeface="Helvetica Neue Light" charset="0"/>
                <a:sym typeface="Helvetica Neue Light" charset="0"/>
              </a:rPr>
              <a:t> </a:t>
            </a:r>
            <a:r>
              <a:rPr lang="it-IT" dirty="0" smtClean="0">
                <a:solidFill>
                  <a:schemeClr val="bg2">
                    <a:lumMod val="75000"/>
                  </a:schemeClr>
                </a:solidFill>
                <a:latin typeface="Helvetica Neue Light" charset="0"/>
                <a:sym typeface="Helvetica Neue Light" charset="0"/>
              </a:rPr>
              <a:t>which is not manageable with large datasets</a:t>
            </a:r>
          </a:p>
        </p:txBody>
      </p:sp>
      <p:sp>
        <p:nvSpPr>
          <p:cNvPr id="12" name="Freccia in giù 11"/>
          <p:cNvSpPr/>
          <p:nvPr/>
        </p:nvSpPr>
        <p:spPr bwMode="auto">
          <a:xfrm>
            <a:off x="2022016" y="3532501"/>
            <a:ext cx="648072" cy="591234"/>
          </a:xfrm>
          <a:prstGeom prst="downArrow">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4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24" name="Freccia in giù 23"/>
          <p:cNvSpPr/>
          <p:nvPr/>
        </p:nvSpPr>
        <p:spPr bwMode="auto">
          <a:xfrm>
            <a:off x="6549070" y="3532501"/>
            <a:ext cx="648072" cy="591234"/>
          </a:xfrm>
          <a:prstGeom prst="downArrow">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4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286299808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Semantic</a:t>
            </a:r>
            <a:r>
              <a:rPr lang="it-IT" dirty="0" smtClean="0"/>
              <a:t> </a:t>
            </a:r>
            <a:r>
              <a:rPr lang="it-IT" dirty="0" err="1" smtClean="0"/>
              <a:t>deconvolution</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3203"/>
            <a:ext cx="1187624" cy="1148037"/>
          </a:xfrm>
          <a:prstGeom prst="rect">
            <a:avLst/>
          </a:prstGeom>
        </p:spPr>
      </p:pic>
      <p:sp>
        <p:nvSpPr>
          <p:cNvPr id="28" name="Rettangolo 27"/>
          <p:cNvSpPr/>
          <p:nvPr/>
        </p:nvSpPr>
        <p:spPr>
          <a:xfrm>
            <a:off x="9598" y="6615640"/>
            <a:ext cx="9144000" cy="246221"/>
          </a:xfrm>
          <a:prstGeom prst="rect">
            <a:avLst/>
          </a:prstGeom>
        </p:spPr>
        <p:txBody>
          <a:bodyPr wrap="square">
            <a:spAutoFit/>
          </a:bodyPr>
          <a:lstStyle/>
          <a:p>
            <a:r>
              <a:rPr lang="en-US" sz="1000" b="1" dirty="0" smtClean="0">
                <a:solidFill>
                  <a:schemeClr val="tx1">
                    <a:lumMod val="65000"/>
                    <a:lumOff val="35000"/>
                  </a:schemeClr>
                </a:solidFill>
              </a:rPr>
              <a:t>Focus on Microscopy 2015 </a:t>
            </a:r>
            <a:r>
              <a:rPr lang="en-US" sz="1000" dirty="0" smtClean="0">
                <a:solidFill>
                  <a:schemeClr val="tx1">
                    <a:lumMod val="65000"/>
                    <a:lumOff val="35000"/>
                  </a:schemeClr>
                </a:solidFill>
              </a:rPr>
              <a:t>–</a:t>
            </a:r>
            <a:r>
              <a:rPr lang="en-US" sz="1000" b="1" dirty="0" smtClean="0">
                <a:solidFill>
                  <a:schemeClr val="tx1">
                    <a:lumMod val="65000"/>
                    <a:lumOff val="35000"/>
                  </a:schemeClr>
                </a:solidFill>
              </a:rPr>
              <a:t> </a:t>
            </a:r>
            <a:r>
              <a:rPr lang="en-US" sz="1000" dirty="0" err="1" smtClean="0">
                <a:solidFill>
                  <a:schemeClr val="tx1">
                    <a:lumMod val="65000"/>
                    <a:lumOff val="35000"/>
                  </a:schemeClr>
                </a:solidFill>
              </a:rPr>
              <a:t>Göttingen</a:t>
            </a:r>
            <a:r>
              <a:rPr lang="en-US" sz="1000" dirty="0" smtClean="0">
                <a:solidFill>
                  <a:schemeClr val="tx1">
                    <a:lumMod val="65000"/>
                    <a:lumOff val="35000"/>
                  </a:schemeClr>
                </a:solidFill>
              </a:rPr>
              <a:t>, Germany, April 1</a:t>
            </a:r>
            <a:r>
              <a:rPr lang="en-US" sz="1000" baseline="30000" dirty="0" smtClean="0">
                <a:solidFill>
                  <a:schemeClr val="tx1">
                    <a:lumMod val="65000"/>
                    <a:lumOff val="35000"/>
                  </a:schemeClr>
                </a:solidFill>
              </a:rPr>
              <a:t>st</a:t>
            </a:r>
            <a:r>
              <a:rPr lang="en-US" sz="1000" dirty="0" smtClean="0">
                <a:solidFill>
                  <a:schemeClr val="tx1">
                    <a:lumMod val="65000"/>
                    <a:lumOff val="35000"/>
                  </a:schemeClr>
                </a:solidFill>
              </a:rPr>
              <a:t>, 2015</a:t>
            </a:r>
            <a:endParaRPr lang="it-IT" sz="1000" dirty="0">
              <a:solidFill>
                <a:schemeClr val="tx1">
                  <a:lumMod val="65000"/>
                  <a:lumOff val="35000"/>
                </a:schemeClr>
              </a:solidFill>
            </a:endParaRPr>
          </a:p>
        </p:txBody>
      </p:sp>
      <p:cxnSp>
        <p:nvCxnSpPr>
          <p:cNvPr id="10" name="Connettore 1 9"/>
          <p:cNvCxnSpPr/>
          <p:nvPr/>
        </p:nvCxnSpPr>
        <p:spPr bwMode="auto">
          <a:xfrm>
            <a:off x="5868144" y="1384944"/>
            <a:ext cx="2088232" cy="0"/>
          </a:xfrm>
          <a:prstGeom prst="line">
            <a:avLst/>
          </a:prstGeom>
          <a:solidFill>
            <a:srgbClr val="BFBFBF"/>
          </a:solidFill>
          <a:ln w="12700"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Rettangolo 4"/>
          <p:cNvSpPr/>
          <p:nvPr/>
        </p:nvSpPr>
        <p:spPr>
          <a:xfrm>
            <a:off x="323528" y="1412776"/>
            <a:ext cx="8136904" cy="646331"/>
          </a:xfrm>
          <a:prstGeom prst="rect">
            <a:avLst/>
          </a:prstGeom>
        </p:spPr>
        <p:txBody>
          <a:bodyPr wrap="square">
            <a:spAutoFit/>
          </a:bodyPr>
          <a:lstStyle/>
          <a:p>
            <a:pPr algn="just"/>
            <a:r>
              <a:rPr lang="en-US" dirty="0">
                <a:solidFill>
                  <a:schemeClr val="tx1">
                    <a:lumMod val="65000"/>
                    <a:lumOff val="35000"/>
                  </a:schemeClr>
                </a:solidFill>
              </a:rPr>
              <a:t>Semantic deconvolution </a:t>
            </a:r>
            <a:r>
              <a:rPr lang="en-US" dirty="0" smtClean="0">
                <a:solidFill>
                  <a:schemeClr val="tx1">
                    <a:lumMod val="65000"/>
                    <a:lumOff val="35000"/>
                  </a:schemeClr>
                </a:solidFill>
              </a:rPr>
              <a:t>uses </a:t>
            </a:r>
            <a:r>
              <a:rPr lang="en-US" dirty="0">
                <a:solidFill>
                  <a:schemeClr val="tx1">
                    <a:lumMod val="65000"/>
                    <a:lumOff val="35000"/>
                  </a:schemeClr>
                </a:solidFill>
              </a:rPr>
              <a:t>a supervised neural network, </a:t>
            </a:r>
            <a:r>
              <a:rPr lang="en-US" dirty="0" smtClean="0">
                <a:solidFill>
                  <a:schemeClr val="tx1">
                    <a:lumMod val="65000"/>
                    <a:lumOff val="35000"/>
                  </a:schemeClr>
                </a:solidFill>
              </a:rPr>
              <a:t>to enhance selected </a:t>
            </a:r>
            <a:r>
              <a:rPr lang="en-US" dirty="0">
                <a:solidFill>
                  <a:schemeClr val="tx1">
                    <a:lumMod val="65000"/>
                    <a:lumOff val="35000"/>
                  </a:schemeClr>
                </a:solidFill>
              </a:rPr>
              <a:t>features </a:t>
            </a:r>
            <a:r>
              <a:rPr lang="en-US" dirty="0" smtClean="0">
                <a:solidFill>
                  <a:schemeClr val="tx1">
                    <a:lumMod val="65000"/>
                    <a:lumOff val="35000"/>
                  </a:schemeClr>
                </a:solidFill>
              </a:rPr>
              <a:t>of the image </a:t>
            </a:r>
            <a:r>
              <a:rPr lang="en-US" dirty="0">
                <a:solidFill>
                  <a:schemeClr val="tx1">
                    <a:lumMod val="65000"/>
                    <a:lumOff val="35000"/>
                  </a:schemeClr>
                </a:solidFill>
              </a:rPr>
              <a:t>reducing the intensity of other structures. </a:t>
            </a:r>
            <a:endParaRPr lang="it-IT" dirty="0">
              <a:solidFill>
                <a:schemeClr val="tx1">
                  <a:lumMod val="65000"/>
                  <a:lumOff val="35000"/>
                </a:schemeClr>
              </a:solidFill>
            </a:endParaRPr>
          </a:p>
        </p:txBody>
      </p:sp>
      <p:sp>
        <p:nvSpPr>
          <p:cNvPr id="6" name="Rettangolo 5"/>
          <p:cNvSpPr/>
          <p:nvPr/>
        </p:nvSpPr>
        <p:spPr>
          <a:xfrm>
            <a:off x="5076625" y="3981374"/>
            <a:ext cx="3692910" cy="2385268"/>
          </a:xfrm>
          <a:prstGeom prst="rect">
            <a:avLst/>
          </a:prstGeom>
        </p:spPr>
        <p:txBody>
          <a:bodyPr wrap="square">
            <a:spAutoFit/>
          </a:bodyPr>
          <a:lstStyle/>
          <a:p>
            <a:pPr algn="just"/>
            <a:r>
              <a:rPr lang="en-US" dirty="0">
                <a:solidFill>
                  <a:schemeClr val="tx1">
                    <a:lumMod val="65000"/>
                    <a:lumOff val="35000"/>
                  </a:schemeClr>
                </a:solidFill>
              </a:rPr>
              <a:t>This method creates a more uniform image where significant structures (hence the name </a:t>
            </a:r>
            <a:r>
              <a:rPr lang="en-US" i="1" dirty="0" smtClean="0">
                <a:solidFill>
                  <a:schemeClr val="tx1">
                    <a:lumMod val="65000"/>
                    <a:lumOff val="35000"/>
                  </a:schemeClr>
                </a:solidFill>
              </a:rPr>
              <a:t>semantic</a:t>
            </a:r>
            <a:r>
              <a:rPr lang="en-US" dirty="0" smtClean="0">
                <a:solidFill>
                  <a:schemeClr val="tx1">
                    <a:lumMod val="65000"/>
                    <a:lumOff val="35000"/>
                  </a:schemeClr>
                </a:solidFill>
              </a:rPr>
              <a:t>) </a:t>
            </a:r>
            <a:r>
              <a:rPr lang="en-US" dirty="0">
                <a:solidFill>
                  <a:schemeClr val="tx1">
                    <a:lumMod val="65000"/>
                    <a:lumOff val="35000"/>
                  </a:schemeClr>
                </a:solidFill>
              </a:rPr>
              <a:t>are </a:t>
            </a:r>
            <a:r>
              <a:rPr lang="ga-IE" dirty="0" smtClean="0">
                <a:solidFill>
                  <a:schemeClr val="tx1">
                    <a:lumMod val="65000"/>
                    <a:lumOff val="35000"/>
                  </a:schemeClr>
                </a:solidFill>
              </a:rPr>
              <a:t>better</a:t>
            </a:r>
            <a:r>
              <a:rPr lang="en-US" dirty="0" smtClean="0">
                <a:solidFill>
                  <a:schemeClr val="tx1">
                    <a:lumMod val="65000"/>
                    <a:lumOff val="35000"/>
                  </a:schemeClr>
                </a:solidFill>
              </a:rPr>
              <a:t> visible.</a:t>
            </a:r>
          </a:p>
          <a:p>
            <a:pPr algn="just"/>
            <a:endParaRPr lang="en-US" sz="500" dirty="0" smtClean="0">
              <a:solidFill>
                <a:schemeClr val="tx1">
                  <a:lumMod val="65000"/>
                  <a:lumOff val="35000"/>
                </a:schemeClr>
              </a:solidFill>
            </a:endParaRPr>
          </a:p>
          <a:p>
            <a:pPr algn="just"/>
            <a:r>
              <a:rPr lang="en-US" b="1" dirty="0" smtClean="0">
                <a:solidFill>
                  <a:schemeClr val="tx1">
                    <a:lumMod val="65000"/>
                    <a:lumOff val="35000"/>
                  </a:schemeClr>
                </a:solidFill>
              </a:rPr>
              <a:t>In the </a:t>
            </a:r>
            <a:r>
              <a:rPr lang="en-US" b="1" dirty="0" err="1" smtClean="0">
                <a:solidFill>
                  <a:schemeClr val="tx1">
                    <a:lumMod val="65000"/>
                    <a:lumOff val="35000"/>
                  </a:schemeClr>
                </a:solidFill>
              </a:rPr>
              <a:t>deconvolved</a:t>
            </a:r>
            <a:r>
              <a:rPr lang="en-US" b="1" dirty="0" smtClean="0">
                <a:solidFill>
                  <a:schemeClr val="tx1">
                    <a:lumMod val="65000"/>
                    <a:lumOff val="35000"/>
                  </a:schemeClr>
                </a:solidFill>
              </a:rPr>
              <a:t> image, easy low-cost localization algorithms (e.g. clustering) can achieve very good performances.</a:t>
            </a:r>
            <a:endParaRPr lang="it-IT" b="1" dirty="0"/>
          </a:p>
        </p:txBody>
      </p:sp>
      <p:pic>
        <p:nvPicPr>
          <p:cNvPr id="11" name="Immagine 10"/>
          <p:cNvPicPr>
            <a:picLocks noChangeAspect="1"/>
          </p:cNvPicPr>
          <p:nvPr/>
        </p:nvPicPr>
        <p:blipFill>
          <a:blip r:embed="rId4"/>
          <a:stretch>
            <a:fillRect/>
          </a:stretch>
        </p:blipFill>
        <p:spPr>
          <a:xfrm>
            <a:off x="609229" y="2474343"/>
            <a:ext cx="1473589" cy="1573902"/>
          </a:xfrm>
          <a:prstGeom prst="rect">
            <a:avLst/>
          </a:prstGeom>
        </p:spPr>
      </p:pic>
      <p:pic>
        <p:nvPicPr>
          <p:cNvPr id="12" name="Immagine 11"/>
          <p:cNvPicPr>
            <a:picLocks noChangeAspect="1"/>
          </p:cNvPicPr>
          <p:nvPr/>
        </p:nvPicPr>
        <p:blipFill>
          <a:blip r:embed="rId5"/>
          <a:stretch>
            <a:fillRect/>
          </a:stretch>
        </p:blipFill>
        <p:spPr>
          <a:xfrm>
            <a:off x="2051720" y="4512476"/>
            <a:ext cx="1417408" cy="1562612"/>
          </a:xfrm>
          <a:prstGeom prst="rect">
            <a:avLst/>
          </a:prstGeom>
        </p:spPr>
      </p:pic>
      <p:pic>
        <p:nvPicPr>
          <p:cNvPr id="13" name="Immagine 12"/>
          <p:cNvPicPr>
            <a:picLocks noChangeAspect="1"/>
          </p:cNvPicPr>
          <p:nvPr/>
        </p:nvPicPr>
        <p:blipFill>
          <a:blip r:embed="rId6"/>
          <a:stretch>
            <a:fillRect/>
          </a:stretch>
        </p:blipFill>
        <p:spPr>
          <a:xfrm>
            <a:off x="6248597" y="2471410"/>
            <a:ext cx="1419747" cy="1579768"/>
          </a:xfrm>
          <a:prstGeom prst="rect">
            <a:avLst/>
          </a:prstGeom>
        </p:spPr>
      </p:pic>
      <p:sp>
        <p:nvSpPr>
          <p:cNvPr id="20" name="Rettangolo 19"/>
          <p:cNvSpPr/>
          <p:nvPr/>
        </p:nvSpPr>
        <p:spPr>
          <a:xfrm>
            <a:off x="539552" y="2183021"/>
            <a:ext cx="1612942" cy="338554"/>
          </a:xfrm>
          <a:prstGeom prst="rect">
            <a:avLst/>
          </a:prstGeom>
        </p:spPr>
        <p:txBody>
          <a:bodyPr wrap="none">
            <a:spAutoFit/>
          </a:bodyPr>
          <a:lstStyle/>
          <a:p>
            <a:pPr algn="ctr"/>
            <a:r>
              <a:rPr lang="en-US" sz="1600" b="1" dirty="0" smtClean="0">
                <a:solidFill>
                  <a:schemeClr val="tx1">
                    <a:lumMod val="65000"/>
                    <a:lumOff val="35000"/>
                  </a:schemeClr>
                </a:solidFill>
              </a:rPr>
              <a:t>Original image</a:t>
            </a:r>
            <a:endParaRPr lang="it-IT" sz="1600" b="1" dirty="0"/>
          </a:p>
        </p:txBody>
      </p:sp>
      <p:sp>
        <p:nvSpPr>
          <p:cNvPr id="25" name="Rettangolo 24"/>
          <p:cNvSpPr/>
          <p:nvPr/>
        </p:nvSpPr>
        <p:spPr>
          <a:xfrm>
            <a:off x="2108643" y="5970836"/>
            <a:ext cx="1303562" cy="338554"/>
          </a:xfrm>
          <a:prstGeom prst="rect">
            <a:avLst/>
          </a:prstGeom>
        </p:spPr>
        <p:txBody>
          <a:bodyPr wrap="none">
            <a:spAutoFit/>
          </a:bodyPr>
          <a:lstStyle/>
          <a:p>
            <a:pPr algn="ctr"/>
            <a:r>
              <a:rPr lang="en-US" sz="1600" b="1" dirty="0" smtClean="0">
                <a:solidFill>
                  <a:schemeClr val="tx1">
                    <a:lumMod val="65000"/>
                    <a:lumOff val="35000"/>
                  </a:schemeClr>
                </a:solidFill>
              </a:rPr>
              <a:t>Ideal image</a:t>
            </a:r>
            <a:endParaRPr lang="it-IT" sz="1600" b="1" dirty="0"/>
          </a:p>
        </p:txBody>
      </p:sp>
      <p:sp>
        <p:nvSpPr>
          <p:cNvPr id="26" name="Rettangolo 25"/>
          <p:cNvSpPr/>
          <p:nvPr/>
        </p:nvSpPr>
        <p:spPr>
          <a:xfrm>
            <a:off x="5868144" y="2132856"/>
            <a:ext cx="2109873" cy="338554"/>
          </a:xfrm>
          <a:prstGeom prst="rect">
            <a:avLst/>
          </a:prstGeom>
        </p:spPr>
        <p:txBody>
          <a:bodyPr wrap="none">
            <a:spAutoFit/>
          </a:bodyPr>
          <a:lstStyle/>
          <a:p>
            <a:pPr algn="ctr"/>
            <a:r>
              <a:rPr lang="en-US" sz="1600" b="1" dirty="0" err="1" smtClean="0">
                <a:solidFill>
                  <a:schemeClr val="tx1">
                    <a:lumMod val="65000"/>
                    <a:lumOff val="35000"/>
                  </a:schemeClr>
                </a:solidFill>
              </a:rPr>
              <a:t>Deconvolved</a:t>
            </a:r>
            <a:r>
              <a:rPr lang="en-US" sz="1600" b="1" dirty="0" smtClean="0">
                <a:solidFill>
                  <a:schemeClr val="tx1">
                    <a:lumMod val="65000"/>
                    <a:lumOff val="35000"/>
                  </a:schemeClr>
                </a:solidFill>
              </a:rPr>
              <a:t> image</a:t>
            </a:r>
            <a:endParaRPr lang="it-IT" sz="1600" b="1" dirty="0"/>
          </a:p>
        </p:txBody>
      </p:sp>
      <p:sp>
        <p:nvSpPr>
          <p:cNvPr id="21" name="Freccia angolare in su 20"/>
          <p:cNvSpPr/>
          <p:nvPr/>
        </p:nvSpPr>
        <p:spPr bwMode="auto">
          <a:xfrm rot="5400000">
            <a:off x="858285" y="4489369"/>
            <a:ext cx="1450766" cy="792088"/>
          </a:xfrm>
          <a:prstGeom prst="bentUpArrow">
            <a:avLst>
              <a:gd name="adj1" fmla="val 26788"/>
              <a:gd name="adj2" fmla="val 25000"/>
              <a:gd name="adj3" fmla="val 25000"/>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29" name="Rettangolo 28"/>
          <p:cNvSpPr/>
          <p:nvPr/>
        </p:nvSpPr>
        <p:spPr>
          <a:xfrm rot="16200000">
            <a:off x="-94939" y="4566233"/>
            <a:ext cx="1822296" cy="584775"/>
          </a:xfrm>
          <a:prstGeom prst="rect">
            <a:avLst/>
          </a:prstGeom>
        </p:spPr>
        <p:txBody>
          <a:bodyPr wrap="square">
            <a:spAutoFit/>
          </a:bodyPr>
          <a:lstStyle/>
          <a:p>
            <a:pPr algn="ctr"/>
            <a:r>
              <a:rPr lang="en-US" sz="1600" b="1" dirty="0" smtClean="0">
                <a:solidFill>
                  <a:schemeClr val="tx1">
                    <a:lumMod val="65000"/>
                    <a:lumOff val="35000"/>
                  </a:schemeClr>
                </a:solidFill>
              </a:rPr>
              <a:t>Manual soma localization</a:t>
            </a:r>
            <a:endParaRPr lang="it-IT" sz="1600" b="1" dirty="0"/>
          </a:p>
        </p:txBody>
      </p:sp>
      <p:sp>
        <p:nvSpPr>
          <p:cNvPr id="22" name="Ovale 21"/>
          <p:cNvSpPr/>
          <p:nvPr/>
        </p:nvSpPr>
        <p:spPr bwMode="auto">
          <a:xfrm>
            <a:off x="3307755" y="2541214"/>
            <a:ext cx="1440160" cy="1440160"/>
          </a:xfrm>
          <a:prstGeom prst="ellipse">
            <a:avLst/>
          </a:prstGeom>
          <a:solidFill>
            <a:srgbClr val="FF0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400" b="1" i="0" u="none" strike="noStrike" cap="none" normalizeH="0" baseline="0" dirty="0" smtClean="0">
                <a:ln>
                  <a:noFill/>
                </a:ln>
                <a:solidFill>
                  <a:srgbClr val="000000"/>
                </a:solidFill>
                <a:effectLst/>
                <a:latin typeface="Helvetica Neue Light" charset="0"/>
                <a:ea typeface="ヒラギノ角ゴ ProN W3" charset="0"/>
                <a:cs typeface="ヒラギノ角ゴ ProN W3" charset="0"/>
                <a:sym typeface="Helvetica Neue Light" charset="0"/>
              </a:rPr>
              <a:t>Neural network</a:t>
            </a:r>
          </a:p>
        </p:txBody>
      </p:sp>
      <p:sp>
        <p:nvSpPr>
          <p:cNvPr id="23" name="Freccia a destra 22"/>
          <p:cNvSpPr/>
          <p:nvPr/>
        </p:nvSpPr>
        <p:spPr bwMode="auto">
          <a:xfrm>
            <a:off x="2082818" y="3018508"/>
            <a:ext cx="1183258" cy="432048"/>
          </a:xfrm>
          <a:prstGeom prst="rightArrow">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31" name="Freccia a destra 30"/>
          <p:cNvSpPr/>
          <p:nvPr/>
        </p:nvSpPr>
        <p:spPr bwMode="auto">
          <a:xfrm>
            <a:off x="4812402" y="3018508"/>
            <a:ext cx="1394516" cy="432048"/>
          </a:xfrm>
          <a:prstGeom prst="rightArrow">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34" name="Freccia angolare in su 33"/>
          <p:cNvSpPr/>
          <p:nvPr/>
        </p:nvSpPr>
        <p:spPr bwMode="auto">
          <a:xfrm>
            <a:off x="3491880" y="4093156"/>
            <a:ext cx="720080" cy="1396066"/>
          </a:xfrm>
          <a:prstGeom prst="bentUpArrow">
            <a:avLst>
              <a:gd name="adj1" fmla="val 28403"/>
              <a:gd name="adj2" fmla="val 25175"/>
              <a:gd name="adj3" fmla="val 36711"/>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35" name="Rettangolo 34"/>
          <p:cNvSpPr/>
          <p:nvPr/>
        </p:nvSpPr>
        <p:spPr>
          <a:xfrm rot="16200000">
            <a:off x="3542097" y="4800455"/>
            <a:ext cx="1822296" cy="338554"/>
          </a:xfrm>
          <a:prstGeom prst="rect">
            <a:avLst/>
          </a:prstGeom>
        </p:spPr>
        <p:txBody>
          <a:bodyPr wrap="square">
            <a:spAutoFit/>
          </a:bodyPr>
          <a:lstStyle/>
          <a:p>
            <a:pPr algn="ctr"/>
            <a:r>
              <a:rPr lang="en-US" sz="1600" b="1" dirty="0" smtClean="0">
                <a:solidFill>
                  <a:schemeClr val="tx1">
                    <a:lumMod val="65000"/>
                    <a:lumOff val="35000"/>
                  </a:schemeClr>
                </a:solidFill>
              </a:rPr>
              <a:t>Supervision</a:t>
            </a:r>
            <a:endParaRPr lang="it-IT" sz="1600" b="1" dirty="0"/>
          </a:p>
        </p:txBody>
      </p:sp>
      <p:sp>
        <p:nvSpPr>
          <p:cNvPr id="24" name="Rettangolo 23"/>
          <p:cNvSpPr/>
          <p:nvPr/>
        </p:nvSpPr>
        <p:spPr bwMode="auto">
          <a:xfrm>
            <a:off x="478177" y="4048245"/>
            <a:ext cx="4224094" cy="2261145"/>
          </a:xfrm>
          <a:prstGeom prst="rect">
            <a:avLst/>
          </a:prstGeom>
          <a:noFill/>
          <a:ln w="38100" cap="flat" cmpd="sng" algn="ctr">
            <a:solidFill>
              <a:srgbClr val="FF505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27" name="Rettangolo 26"/>
          <p:cNvSpPr/>
          <p:nvPr/>
        </p:nvSpPr>
        <p:spPr>
          <a:xfrm>
            <a:off x="401836" y="6296107"/>
            <a:ext cx="1996059" cy="307777"/>
          </a:xfrm>
          <a:prstGeom prst="rect">
            <a:avLst/>
          </a:prstGeom>
        </p:spPr>
        <p:txBody>
          <a:bodyPr wrap="none">
            <a:spAutoFit/>
          </a:bodyPr>
          <a:lstStyle/>
          <a:p>
            <a:r>
              <a:rPr lang="en-US" sz="1400" i="1" dirty="0" smtClean="0">
                <a:solidFill>
                  <a:schemeClr val="tx1">
                    <a:lumMod val="65000"/>
                    <a:lumOff val="35000"/>
                  </a:schemeClr>
                </a:solidFill>
              </a:rPr>
              <a:t>Only on a small subset</a:t>
            </a:r>
            <a:endParaRPr lang="it-IT" sz="1400" i="1" dirty="0"/>
          </a:p>
        </p:txBody>
      </p:sp>
    </p:spTree>
    <p:extLst>
      <p:ext uri="{BB962C8B-B14F-4D97-AF65-F5344CB8AC3E}">
        <p14:creationId xmlns:p14="http://schemas.microsoft.com/office/powerpoint/2010/main" val="146704443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itolo e sottotitolo">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olo e sottotitolo">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lnDef>
  </a:objectDefaults>
  <a:extraClrSchemeLst>
    <a:extraClrScheme>
      <a:clrScheme name="Titolo e sottotitol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olo e punti elenco - A sinistra">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olo e punti elenco - A sinistra">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it-IT"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lnDef>
  </a:objectDefaults>
  <a:extraClrSchemeLst>
    <a:extraClrScheme>
      <a:clrScheme name="Titolo e punti elenco - A sinistr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3177</TotalTime>
  <Words>1847</Words>
  <Application>Microsoft Office PowerPoint</Application>
  <PresentationFormat>On-screen Show (4:3)</PresentationFormat>
  <Paragraphs>223</Paragraphs>
  <Slides>22</Slides>
  <Notes>21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Helvetica Neue</vt:lpstr>
      <vt:lpstr>Helvetica Neue Light</vt:lpstr>
      <vt:lpstr>Times New Roman</vt:lpstr>
      <vt:lpstr>Wingdings</vt:lpstr>
      <vt:lpstr>ヒラギノ角ゴ ProN W3</vt:lpstr>
      <vt:lpstr>Titolo e sottotitolo</vt:lpstr>
      <vt:lpstr>Titolo e punti elenco - A sinistra</vt:lpstr>
      <vt:lpstr>Tema di Office</vt:lpstr>
      <vt:lpstr>Optical charting of  brain-wide activation maps neuron by neuron</vt:lpstr>
      <vt:lpstr>Imaging brain activity</vt:lpstr>
      <vt:lpstr>Imaging brain activation</vt:lpstr>
      <vt:lpstr>Imaging brain activation</vt:lpstr>
      <vt:lpstr>Imaging brain activation</vt:lpstr>
      <vt:lpstr>Light-sheet microscopy</vt:lpstr>
      <vt:lpstr>Chemical clearing of the brain</vt:lpstr>
      <vt:lpstr>Automatic 3D cell localisation challenges</vt:lpstr>
      <vt:lpstr>Semantic deconvolution</vt:lpstr>
      <vt:lpstr>Semantic deconvolution</vt:lpstr>
      <vt:lpstr>Semantic deconvolution</vt:lpstr>
      <vt:lpstr>Towards localisation of individual neurons in the whole brain</vt:lpstr>
      <vt:lpstr>Multi-view registration</vt:lpstr>
      <vt:lpstr>Multi-view semantic deconvolution and fusion</vt:lpstr>
      <vt:lpstr>Automatic 3D cell localization</vt:lpstr>
      <vt:lpstr>Outlook: improved clearing and microscopy</vt:lpstr>
      <vt:lpstr>Outlook: improved clearing and microscopy</vt:lpstr>
      <vt:lpstr>Conclusions</vt:lpstr>
      <vt:lpstr>PowerPoint Presentation</vt:lpstr>
      <vt:lpstr>Thank you for your attention!</vt:lpstr>
      <vt:lpstr>Outlook: improved clearing and microscopy</vt:lpstr>
      <vt:lpstr>Multi-view registration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imaging with correlative two photon and light sheet microscopy</dc:title>
  <dc:creator>Irene</dc:creator>
  <cp:lastModifiedBy>Caroline</cp:lastModifiedBy>
  <cp:revision>226</cp:revision>
  <dcterms:created xsi:type="dcterms:W3CDTF">2014-03-11T15:21:20Z</dcterms:created>
  <dcterms:modified xsi:type="dcterms:W3CDTF">2015-04-01T07:53:27Z</dcterms:modified>
</cp:coreProperties>
</file>